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Override PartName="/ppt/notesSlides/notesSlide27.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Default Extension="doc" ContentType="application/msword"/>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Default Extension="vml" ContentType="application/vnd.openxmlformats-officedocument.vmlDrawing"/>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3">
  <p:sldMasterIdLst>
    <p:sldMasterId id="2147483660" r:id="rId1"/>
  </p:sldMasterIdLst>
  <p:notesMasterIdLst>
    <p:notesMasterId r:id="rId38"/>
  </p:notesMasterIdLst>
  <p:handoutMasterIdLst>
    <p:handoutMasterId r:id="rId39"/>
  </p:handoutMasterIdLst>
  <p:sldIdLst>
    <p:sldId id="256" r:id="rId2"/>
    <p:sldId id="269" r:id="rId3"/>
    <p:sldId id="270" r:id="rId4"/>
    <p:sldId id="271" r:id="rId5"/>
    <p:sldId id="272" r:id="rId6"/>
    <p:sldId id="274" r:id="rId7"/>
    <p:sldId id="286" r:id="rId8"/>
    <p:sldId id="287" r:id="rId9"/>
    <p:sldId id="288" r:id="rId10"/>
    <p:sldId id="289" r:id="rId11"/>
    <p:sldId id="275" r:id="rId12"/>
    <p:sldId id="276" r:id="rId13"/>
    <p:sldId id="277" r:id="rId14"/>
    <p:sldId id="278" r:id="rId15"/>
    <p:sldId id="279" r:id="rId16"/>
    <p:sldId id="280" r:id="rId17"/>
    <p:sldId id="281" r:id="rId18"/>
    <p:sldId id="282" r:id="rId19"/>
    <p:sldId id="283" r:id="rId20"/>
    <p:sldId id="284" r:id="rId21"/>
    <p:sldId id="285" r:id="rId22"/>
    <p:sldId id="290" r:id="rId23"/>
    <p:sldId id="291" r:id="rId24"/>
    <p:sldId id="297" r:id="rId25"/>
    <p:sldId id="292" r:id="rId26"/>
    <p:sldId id="293" r:id="rId27"/>
    <p:sldId id="294" r:id="rId28"/>
    <p:sldId id="295" r:id="rId29"/>
    <p:sldId id="296" r:id="rId30"/>
    <p:sldId id="298" r:id="rId31"/>
    <p:sldId id="299" r:id="rId32"/>
    <p:sldId id="300" r:id="rId33"/>
    <p:sldId id="301" r:id="rId34"/>
    <p:sldId id="302" r:id="rId35"/>
    <p:sldId id="303" r:id="rId36"/>
    <p:sldId id="304" r:id="rId3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04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image" Target="../media/image2.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4.wmf"/><Relationship Id="rId1" Type="http://schemas.openxmlformats.org/officeDocument/2006/relationships/image" Target="../media/image3.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image" Target="../media/image3.wmf"/><Relationship Id="rId1" Type="http://schemas.openxmlformats.org/officeDocument/2006/relationships/image" Target="../media/image2.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9.wmf"/><Relationship Id="rId7" Type="http://schemas.openxmlformats.org/officeDocument/2006/relationships/image" Target="../media/image11.wmf"/><Relationship Id="rId2" Type="http://schemas.openxmlformats.org/officeDocument/2006/relationships/image" Target="../media/image4.wmf"/><Relationship Id="rId1" Type="http://schemas.openxmlformats.org/officeDocument/2006/relationships/image" Target="../media/image8.wmf"/><Relationship Id="rId6" Type="http://schemas.openxmlformats.org/officeDocument/2006/relationships/image" Target="../media/image10.wmf"/><Relationship Id="rId5" Type="http://schemas.openxmlformats.org/officeDocument/2006/relationships/image" Target="../media/image3.wmf"/><Relationship Id="rId4" Type="http://schemas.openxmlformats.org/officeDocument/2006/relationships/image" Target="../media/image2.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image" Target="../media/image13.wmf"/><Relationship Id="rId1" Type="http://schemas.openxmlformats.org/officeDocument/2006/relationships/image" Target="../media/image12.wmf"/><Relationship Id="rId4" Type="http://schemas.openxmlformats.org/officeDocument/2006/relationships/image" Target="../media/image15.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C889C29-8EA0-497C-A714-B65CEBF1F881}" type="datetimeFigureOut">
              <a:rPr lang="en-US" smtClean="0"/>
              <a:pPr/>
              <a:t>9/15/2009</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B883C3A-6EEB-4A0C-86BE-4231A0830D5A}" type="slidenum">
              <a:rPr lang="en-GB" smtClean="0"/>
              <a:pPr/>
              <a:t>‹#›</a:t>
            </a:fld>
            <a:endParaRPr lang="en-GB"/>
          </a:p>
        </p:txBody>
      </p:sp>
    </p:spTree>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F2FA025-2EEC-4967-AD79-77866EC4D723}" type="datetimeFigureOut">
              <a:rPr lang="en-US" smtClean="0"/>
              <a:pPr/>
              <a:t>9/15/2009</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1D3C264-9754-499A-92B0-64D22BCF0F40}" type="slidenum">
              <a:rPr lang="en-GB" smtClean="0"/>
              <a:pPr/>
              <a:t>‹#›</a:t>
            </a:fld>
            <a:endParaRPr lang="en-GB"/>
          </a:p>
        </p:txBody>
      </p:sp>
    </p:spTree>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51D3C264-9754-499A-92B0-64D22BCF0F40}" type="slidenum">
              <a:rPr lang="en-GB" smtClean="0"/>
              <a:pPr/>
              <a:t>1</a:t>
            </a:fld>
            <a:endParaRPr lang="en-GB"/>
          </a:p>
        </p:txBody>
      </p:sp>
      <p:sp>
        <p:nvSpPr>
          <p:cNvPr id="5" name="Footer Placeholder 4"/>
          <p:cNvSpPr>
            <a:spLocks noGrp="1"/>
          </p:cNvSpPr>
          <p:nvPr>
            <p:ph type="ftr" sz="quarter" idx="11"/>
          </p:nvPr>
        </p:nvSpPr>
        <p:spPr/>
        <p:txBody>
          <a:bodyPr/>
          <a:lstStyle/>
          <a:p>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51D3C264-9754-499A-92B0-64D22BCF0F40}" type="slidenum">
              <a:rPr lang="en-GB" smtClean="0"/>
              <a:pPr/>
              <a:t>10</a:t>
            </a:fld>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51D3C264-9754-499A-92B0-64D22BCF0F40}" type="slidenum">
              <a:rPr lang="en-GB" smtClean="0"/>
              <a:pPr/>
              <a:t>11</a:t>
            </a:fld>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51D3C264-9754-499A-92B0-64D22BCF0F40}" type="slidenum">
              <a:rPr lang="en-GB" smtClean="0"/>
              <a:pPr/>
              <a:t>12</a:t>
            </a:fld>
            <a:endParaRPr lang="en-GB"/>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51D3C264-9754-499A-92B0-64D22BCF0F40}" type="slidenum">
              <a:rPr lang="en-GB" smtClean="0"/>
              <a:pPr/>
              <a:t>13</a:t>
            </a:fld>
            <a:endParaRPr lang="en-GB"/>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51D3C264-9754-499A-92B0-64D22BCF0F40}" type="slidenum">
              <a:rPr lang="en-GB" smtClean="0"/>
              <a:pPr/>
              <a:t>14</a:t>
            </a:fld>
            <a:endParaRPr lang="en-GB"/>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51D3C264-9754-499A-92B0-64D22BCF0F40}" type="slidenum">
              <a:rPr lang="en-GB" smtClean="0"/>
              <a:pPr/>
              <a:t>15</a:t>
            </a:fld>
            <a:endParaRPr lang="en-GB"/>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51D3C264-9754-499A-92B0-64D22BCF0F40}" type="slidenum">
              <a:rPr lang="en-GB" smtClean="0"/>
              <a:pPr/>
              <a:t>16</a:t>
            </a:fld>
            <a:endParaRPr lang="en-GB"/>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51D3C264-9754-499A-92B0-64D22BCF0F40}" type="slidenum">
              <a:rPr lang="en-GB" smtClean="0"/>
              <a:pPr/>
              <a:t>17</a:t>
            </a:fld>
            <a:endParaRPr lang="en-GB"/>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51D3C264-9754-499A-92B0-64D22BCF0F40}" type="slidenum">
              <a:rPr lang="en-GB" smtClean="0"/>
              <a:pPr/>
              <a:t>18</a:t>
            </a:fld>
            <a:endParaRPr lang="en-GB"/>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51D3C264-9754-499A-92B0-64D22BCF0F40}" type="slidenum">
              <a:rPr lang="en-GB" smtClean="0"/>
              <a:pPr/>
              <a:t>19</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51D3C264-9754-499A-92B0-64D22BCF0F40}" type="slidenum">
              <a:rPr lang="en-GB" smtClean="0"/>
              <a:pPr/>
              <a:t>2</a:t>
            </a:fld>
            <a:endParaRPr lang="en-GB"/>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51D3C264-9754-499A-92B0-64D22BCF0F40}" type="slidenum">
              <a:rPr lang="en-GB" smtClean="0"/>
              <a:pPr/>
              <a:t>20</a:t>
            </a:fld>
            <a:endParaRPr lang="en-GB"/>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51D3C264-9754-499A-92B0-64D22BCF0F40}" type="slidenum">
              <a:rPr lang="en-GB" smtClean="0"/>
              <a:pPr/>
              <a:t>21</a:t>
            </a:fld>
            <a:endParaRPr lang="en-GB"/>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51D3C264-9754-499A-92B0-64D22BCF0F40}" type="slidenum">
              <a:rPr lang="en-GB" smtClean="0"/>
              <a:pPr/>
              <a:t>22</a:t>
            </a:fld>
            <a:endParaRPr lang="en-GB"/>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51D3C264-9754-499A-92B0-64D22BCF0F40}" type="slidenum">
              <a:rPr lang="en-GB" smtClean="0"/>
              <a:pPr/>
              <a:t>23</a:t>
            </a:fld>
            <a:endParaRPr lang="en-GB"/>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51D3C264-9754-499A-92B0-64D22BCF0F40}" type="slidenum">
              <a:rPr lang="en-GB" smtClean="0"/>
              <a:pPr/>
              <a:t>24</a:t>
            </a:fld>
            <a:endParaRPr lang="en-GB"/>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51D3C264-9754-499A-92B0-64D22BCF0F40}" type="slidenum">
              <a:rPr lang="en-GB" smtClean="0"/>
              <a:pPr/>
              <a:t>25</a:t>
            </a:fld>
            <a:endParaRPr lang="en-GB"/>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51D3C264-9754-499A-92B0-64D22BCF0F40}" type="slidenum">
              <a:rPr lang="en-GB" smtClean="0"/>
              <a:pPr/>
              <a:t>26</a:t>
            </a:fld>
            <a:endParaRPr lang="en-GB"/>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51D3C264-9754-499A-92B0-64D22BCF0F40}" type="slidenum">
              <a:rPr lang="en-GB" smtClean="0"/>
              <a:pPr/>
              <a:t>27</a:t>
            </a:fld>
            <a:endParaRPr lang="en-GB"/>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51D3C264-9754-499A-92B0-64D22BCF0F40}" type="slidenum">
              <a:rPr lang="en-GB" smtClean="0"/>
              <a:pPr/>
              <a:t>28</a:t>
            </a:fld>
            <a:endParaRPr lang="en-GB"/>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51D3C264-9754-499A-92B0-64D22BCF0F40}" type="slidenum">
              <a:rPr lang="en-GB" smtClean="0"/>
              <a:pPr/>
              <a:t>29</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51D3C264-9754-499A-92B0-64D22BCF0F40}" type="slidenum">
              <a:rPr lang="en-GB" smtClean="0"/>
              <a:pPr/>
              <a:t>3</a:t>
            </a:fld>
            <a:endParaRPr lang="en-GB"/>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51D3C264-9754-499A-92B0-64D22BCF0F40}" type="slidenum">
              <a:rPr lang="en-GB" smtClean="0"/>
              <a:pPr/>
              <a:t>30</a:t>
            </a:fld>
            <a:endParaRPr lang="en-GB"/>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51D3C264-9754-499A-92B0-64D22BCF0F40}" type="slidenum">
              <a:rPr lang="en-GB" smtClean="0"/>
              <a:pPr/>
              <a:t>31</a:t>
            </a:fld>
            <a:endParaRPr lang="en-GB"/>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78DF00B-6765-4258-A8E8-E02FA8080384}" type="slidenum">
              <a:rPr lang="en-US"/>
              <a:pPr/>
              <a:t>32</a:t>
            </a:fld>
            <a:endParaRPr lang="en-US"/>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3CBCE44-B695-4DAE-90CB-321C54EF90FD}" type="slidenum">
              <a:rPr lang="en-US"/>
              <a:pPr/>
              <a:t>33</a:t>
            </a:fld>
            <a:endParaRPr lang="en-US"/>
          </a:p>
        </p:txBody>
      </p:sp>
      <p:sp>
        <p:nvSpPr>
          <p:cNvPr id="24578" name="Rectangle 2"/>
          <p:cNvSpPr>
            <a:spLocks noGrp="1" noRot="1" noChangeAspect="1" noChangeArrowheads="1" noTextEdit="1"/>
          </p:cNvSpPr>
          <p:nvPr>
            <p:ph type="sldImg"/>
          </p:nvPr>
        </p:nvSpPr>
        <p:spPr>
          <a:ln/>
        </p:spPr>
      </p:sp>
      <p:sp>
        <p:nvSpPr>
          <p:cNvPr id="245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DE49F90-F5B9-45D8-B4DA-244A6063C26F}" type="slidenum">
              <a:rPr lang="en-US"/>
              <a:pPr/>
              <a:t>34</a:t>
            </a:fld>
            <a:endParaRPr lang="en-US"/>
          </a:p>
        </p:txBody>
      </p:sp>
      <p:sp>
        <p:nvSpPr>
          <p:cNvPr id="26626" name="Rectangle 2"/>
          <p:cNvSpPr>
            <a:spLocks noGrp="1" noRot="1" noChangeAspect="1" noChangeArrowheads="1" noTextEdit="1"/>
          </p:cNvSpPr>
          <p:nvPr>
            <p:ph type="sldImg"/>
          </p:nvPr>
        </p:nvSpPr>
        <p:spPr>
          <a:ln/>
        </p:spPr>
      </p:sp>
      <p:sp>
        <p:nvSpPr>
          <p:cNvPr id="266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6301D6C-10EA-4248-8999-0F1501B6F196}" type="slidenum">
              <a:rPr lang="en-US"/>
              <a:pPr/>
              <a:t>35</a:t>
            </a:fld>
            <a:endParaRPr lang="en-US"/>
          </a:p>
        </p:txBody>
      </p:sp>
      <p:sp>
        <p:nvSpPr>
          <p:cNvPr id="28674" name="Rectangle 2"/>
          <p:cNvSpPr>
            <a:spLocks noGrp="1" noRot="1" noChangeAspect="1" noChangeArrowheads="1" noTextEdit="1"/>
          </p:cNvSpPr>
          <p:nvPr>
            <p:ph type="sldImg"/>
          </p:nvPr>
        </p:nvSpPr>
        <p:spPr>
          <a:ln/>
        </p:spPr>
      </p:sp>
      <p:sp>
        <p:nvSpPr>
          <p:cNvPr id="2867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D74BBC7-1404-48C3-8A58-9B587238C9BB}" type="slidenum">
              <a:rPr lang="en-US"/>
              <a:pPr/>
              <a:t>36</a:t>
            </a:fld>
            <a:endParaRPr lang="en-US"/>
          </a:p>
        </p:txBody>
      </p:sp>
      <p:sp>
        <p:nvSpPr>
          <p:cNvPr id="30722" name="Rectangle 2"/>
          <p:cNvSpPr>
            <a:spLocks noGrp="1" noRot="1" noChangeAspect="1" noChangeArrowheads="1" noTextEdit="1"/>
          </p:cNvSpPr>
          <p:nvPr>
            <p:ph type="sldImg"/>
          </p:nvPr>
        </p:nvSpPr>
        <p:spPr>
          <a:ln/>
        </p:spPr>
      </p:sp>
      <p:sp>
        <p:nvSpPr>
          <p:cNvPr id="307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51D3C264-9754-499A-92B0-64D22BCF0F40}" type="slidenum">
              <a:rPr lang="en-GB" smtClean="0"/>
              <a:pPr/>
              <a:t>4</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51D3C264-9754-499A-92B0-64D22BCF0F40}" type="slidenum">
              <a:rPr lang="en-GB" smtClean="0"/>
              <a:pPr/>
              <a:t>5</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51D3C264-9754-499A-92B0-64D22BCF0F40}" type="slidenum">
              <a:rPr lang="en-GB" smtClean="0"/>
              <a:pPr/>
              <a:t>6</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51D3C264-9754-499A-92B0-64D22BCF0F40}" type="slidenum">
              <a:rPr lang="en-GB" smtClean="0"/>
              <a:pPr/>
              <a:t>7</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51D3C264-9754-499A-92B0-64D22BCF0F40}" type="slidenum">
              <a:rPr lang="en-GB" smtClean="0"/>
              <a:pPr/>
              <a:t>8</a:t>
            </a:fld>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51D3C264-9754-499A-92B0-64D22BCF0F40}" type="slidenum">
              <a:rPr lang="en-GB" smtClean="0"/>
              <a:pPr/>
              <a:t>9</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ED5F04EC-F84D-4D5F-9F4F-6565BB970F69}" type="datetime1">
              <a:rPr lang="en-US" smtClean="0"/>
              <a:pPr/>
              <a:t>9/15/2009</a:t>
            </a:fld>
            <a:endParaRPr lang="en-GB"/>
          </a:p>
        </p:txBody>
      </p:sp>
      <p:sp>
        <p:nvSpPr>
          <p:cNvPr id="20" name="Footer Placeholder 19"/>
          <p:cNvSpPr>
            <a:spLocks noGrp="1"/>
          </p:cNvSpPr>
          <p:nvPr>
            <p:ph type="ftr" sz="quarter" idx="11"/>
          </p:nvPr>
        </p:nvSpPr>
        <p:spPr/>
        <p:txBody>
          <a:bodyPr/>
          <a:lstStyle>
            <a:extLst/>
          </a:lstStyle>
          <a:p>
            <a:r>
              <a:rPr lang="en-GB" smtClean="0"/>
              <a:t>CSE 246 Data Structures and Algorithms          Fall2009        Quratulain</a:t>
            </a:r>
            <a:endParaRPr lang="en-GB"/>
          </a:p>
        </p:txBody>
      </p:sp>
      <p:sp>
        <p:nvSpPr>
          <p:cNvPr id="10" name="Slide Number Placeholder 9"/>
          <p:cNvSpPr>
            <a:spLocks noGrp="1"/>
          </p:cNvSpPr>
          <p:nvPr>
            <p:ph type="sldNum" sz="quarter" idx="12"/>
          </p:nvPr>
        </p:nvSpPr>
        <p:spPr/>
        <p:txBody>
          <a:bodyPr/>
          <a:lstStyle>
            <a:extLst/>
          </a:lstStyle>
          <a:p>
            <a:fld id="{61778265-A953-45BD-952B-9F96E876DE07}" type="slidenum">
              <a:rPr lang="en-GB" smtClean="0"/>
              <a:pPr/>
              <a:t>‹#›</a:t>
            </a:fld>
            <a:endParaRPr lang="en-GB"/>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6BC91F6-5516-4FBF-BB02-A3C301DFD394}" type="datetime1">
              <a:rPr lang="en-US" smtClean="0"/>
              <a:pPr/>
              <a:t>9/15/2009</a:t>
            </a:fld>
            <a:endParaRPr lang="en-GB"/>
          </a:p>
        </p:txBody>
      </p:sp>
      <p:sp>
        <p:nvSpPr>
          <p:cNvPr id="5" name="Footer Placeholder 4"/>
          <p:cNvSpPr>
            <a:spLocks noGrp="1"/>
          </p:cNvSpPr>
          <p:nvPr>
            <p:ph type="ftr" sz="quarter" idx="11"/>
          </p:nvPr>
        </p:nvSpPr>
        <p:spPr/>
        <p:txBody>
          <a:bodyPr/>
          <a:lstStyle>
            <a:extLst/>
          </a:lstStyle>
          <a:p>
            <a:r>
              <a:rPr lang="en-GB" smtClean="0"/>
              <a:t>CSE 246 Data Structures and Algorithms          Fall2009        Quratulain</a:t>
            </a:r>
            <a:endParaRPr lang="en-GB"/>
          </a:p>
        </p:txBody>
      </p:sp>
      <p:sp>
        <p:nvSpPr>
          <p:cNvPr id="6" name="Slide Number Placeholder 5"/>
          <p:cNvSpPr>
            <a:spLocks noGrp="1"/>
          </p:cNvSpPr>
          <p:nvPr>
            <p:ph type="sldNum" sz="quarter" idx="12"/>
          </p:nvPr>
        </p:nvSpPr>
        <p:spPr/>
        <p:txBody>
          <a:bodyPr/>
          <a:lstStyle>
            <a:extLst/>
          </a:lstStyle>
          <a:p>
            <a:fld id="{61778265-A953-45BD-952B-9F96E876DE07}"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9CE2382-166D-458F-9B26-E01FA9676D99}" type="datetime1">
              <a:rPr lang="en-US" smtClean="0"/>
              <a:pPr/>
              <a:t>9/15/2009</a:t>
            </a:fld>
            <a:endParaRPr lang="en-GB"/>
          </a:p>
        </p:txBody>
      </p:sp>
      <p:sp>
        <p:nvSpPr>
          <p:cNvPr id="5" name="Footer Placeholder 4"/>
          <p:cNvSpPr>
            <a:spLocks noGrp="1"/>
          </p:cNvSpPr>
          <p:nvPr>
            <p:ph type="ftr" sz="quarter" idx="11"/>
          </p:nvPr>
        </p:nvSpPr>
        <p:spPr/>
        <p:txBody>
          <a:bodyPr/>
          <a:lstStyle>
            <a:extLst/>
          </a:lstStyle>
          <a:p>
            <a:r>
              <a:rPr lang="en-GB" smtClean="0"/>
              <a:t>CSE 246 Data Structures and Algorithms          Fall2009        Quratulain</a:t>
            </a:r>
            <a:endParaRPr lang="en-GB"/>
          </a:p>
        </p:txBody>
      </p:sp>
      <p:sp>
        <p:nvSpPr>
          <p:cNvPr id="6" name="Slide Number Placeholder 5"/>
          <p:cNvSpPr>
            <a:spLocks noGrp="1"/>
          </p:cNvSpPr>
          <p:nvPr>
            <p:ph type="sldNum" sz="quarter" idx="12"/>
          </p:nvPr>
        </p:nvSpPr>
        <p:spPr/>
        <p:txBody>
          <a:bodyPr/>
          <a:lstStyle>
            <a:extLst/>
          </a:lstStyle>
          <a:p>
            <a:fld id="{61778265-A953-45BD-952B-9F96E876DE07}"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57A51C1-6588-41B7-9354-1B665CA55779}" type="datetime1">
              <a:rPr lang="en-US" smtClean="0"/>
              <a:pPr/>
              <a:t>9/15/2009</a:t>
            </a:fld>
            <a:endParaRPr lang="en-GB"/>
          </a:p>
        </p:txBody>
      </p:sp>
      <p:sp>
        <p:nvSpPr>
          <p:cNvPr id="5" name="Footer Placeholder 4"/>
          <p:cNvSpPr>
            <a:spLocks noGrp="1"/>
          </p:cNvSpPr>
          <p:nvPr>
            <p:ph type="ftr" sz="quarter" idx="11"/>
          </p:nvPr>
        </p:nvSpPr>
        <p:spPr/>
        <p:txBody>
          <a:bodyPr/>
          <a:lstStyle>
            <a:extLst/>
          </a:lstStyle>
          <a:p>
            <a:r>
              <a:rPr lang="en-GB" smtClean="0"/>
              <a:t>CSE 246 Data Structures and Algorithms          Fall2009        Quratulain</a:t>
            </a:r>
            <a:endParaRPr lang="en-GB"/>
          </a:p>
        </p:txBody>
      </p:sp>
      <p:sp>
        <p:nvSpPr>
          <p:cNvPr id="6" name="Slide Number Placeholder 5"/>
          <p:cNvSpPr>
            <a:spLocks noGrp="1"/>
          </p:cNvSpPr>
          <p:nvPr>
            <p:ph type="sldNum" sz="quarter" idx="12"/>
          </p:nvPr>
        </p:nvSpPr>
        <p:spPr/>
        <p:txBody>
          <a:bodyPr/>
          <a:lstStyle>
            <a:extLst/>
          </a:lstStyle>
          <a:p>
            <a:fld id="{61778265-A953-45BD-952B-9F96E876DE07}"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C9159D09-3846-49BB-9ACD-45DADFFA6DF5}" type="datetime1">
              <a:rPr lang="en-US" smtClean="0"/>
              <a:pPr/>
              <a:t>9/15/2009</a:t>
            </a:fld>
            <a:endParaRPr lang="en-GB"/>
          </a:p>
        </p:txBody>
      </p:sp>
      <p:sp>
        <p:nvSpPr>
          <p:cNvPr id="5" name="Footer Placeholder 4"/>
          <p:cNvSpPr>
            <a:spLocks noGrp="1"/>
          </p:cNvSpPr>
          <p:nvPr>
            <p:ph type="ftr" sz="quarter" idx="11"/>
          </p:nvPr>
        </p:nvSpPr>
        <p:spPr/>
        <p:txBody>
          <a:bodyPr/>
          <a:lstStyle>
            <a:extLst/>
          </a:lstStyle>
          <a:p>
            <a:r>
              <a:rPr lang="en-GB" smtClean="0"/>
              <a:t>CSE 246 Data Structures and Algorithms          Fall2009        Quratulain</a:t>
            </a:r>
            <a:endParaRPr lang="en-GB"/>
          </a:p>
        </p:txBody>
      </p:sp>
      <p:sp>
        <p:nvSpPr>
          <p:cNvPr id="6" name="Slide Number Placeholder 5"/>
          <p:cNvSpPr>
            <a:spLocks noGrp="1"/>
          </p:cNvSpPr>
          <p:nvPr>
            <p:ph type="sldNum" sz="quarter" idx="12"/>
          </p:nvPr>
        </p:nvSpPr>
        <p:spPr/>
        <p:txBody>
          <a:bodyPr/>
          <a:lstStyle>
            <a:extLst/>
          </a:lstStyle>
          <a:p>
            <a:fld id="{61778265-A953-45BD-952B-9F96E876DE07}" type="slidenum">
              <a:rPr lang="en-GB" smtClean="0"/>
              <a:pPr/>
              <a:t>‹#›</a:t>
            </a:fld>
            <a:endParaRPr lang="en-GB"/>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FC41C06C-B510-4B1D-B188-E34F6584FE8F}" type="datetime1">
              <a:rPr lang="en-US" smtClean="0"/>
              <a:pPr/>
              <a:t>9/15/2009</a:t>
            </a:fld>
            <a:endParaRPr lang="en-GB"/>
          </a:p>
        </p:txBody>
      </p:sp>
      <p:sp>
        <p:nvSpPr>
          <p:cNvPr id="6" name="Footer Placeholder 5"/>
          <p:cNvSpPr>
            <a:spLocks noGrp="1"/>
          </p:cNvSpPr>
          <p:nvPr>
            <p:ph type="ftr" sz="quarter" idx="11"/>
          </p:nvPr>
        </p:nvSpPr>
        <p:spPr/>
        <p:txBody>
          <a:bodyPr/>
          <a:lstStyle>
            <a:extLst/>
          </a:lstStyle>
          <a:p>
            <a:r>
              <a:rPr lang="en-GB" smtClean="0"/>
              <a:t>CSE 246 Data Structures and Algorithms          Fall2009        Quratulain</a:t>
            </a:r>
            <a:endParaRPr lang="en-GB"/>
          </a:p>
        </p:txBody>
      </p:sp>
      <p:sp>
        <p:nvSpPr>
          <p:cNvPr id="7" name="Slide Number Placeholder 6"/>
          <p:cNvSpPr>
            <a:spLocks noGrp="1"/>
          </p:cNvSpPr>
          <p:nvPr>
            <p:ph type="sldNum" sz="quarter" idx="12"/>
          </p:nvPr>
        </p:nvSpPr>
        <p:spPr/>
        <p:txBody>
          <a:bodyPr/>
          <a:lstStyle>
            <a:extLst/>
          </a:lstStyle>
          <a:p>
            <a:fld id="{61778265-A953-45BD-952B-9F96E876DE07}"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E5764FDE-7A0E-42EC-9577-98DC238ED9CA}" type="datetime1">
              <a:rPr lang="en-US" smtClean="0"/>
              <a:pPr/>
              <a:t>9/15/2009</a:t>
            </a:fld>
            <a:endParaRPr lang="en-GB"/>
          </a:p>
        </p:txBody>
      </p:sp>
      <p:sp>
        <p:nvSpPr>
          <p:cNvPr id="8" name="Footer Placeholder 7"/>
          <p:cNvSpPr>
            <a:spLocks noGrp="1"/>
          </p:cNvSpPr>
          <p:nvPr>
            <p:ph type="ftr" sz="quarter" idx="11"/>
          </p:nvPr>
        </p:nvSpPr>
        <p:spPr/>
        <p:txBody>
          <a:bodyPr/>
          <a:lstStyle>
            <a:extLst/>
          </a:lstStyle>
          <a:p>
            <a:r>
              <a:rPr lang="en-GB" smtClean="0"/>
              <a:t>CSE 246 Data Structures and Algorithms          Fall2009        Quratulain</a:t>
            </a:r>
            <a:endParaRPr lang="en-GB"/>
          </a:p>
        </p:txBody>
      </p:sp>
      <p:sp>
        <p:nvSpPr>
          <p:cNvPr id="9" name="Slide Number Placeholder 8"/>
          <p:cNvSpPr>
            <a:spLocks noGrp="1"/>
          </p:cNvSpPr>
          <p:nvPr>
            <p:ph type="sldNum" sz="quarter" idx="12"/>
          </p:nvPr>
        </p:nvSpPr>
        <p:spPr/>
        <p:txBody>
          <a:bodyPr/>
          <a:lstStyle>
            <a:extLst/>
          </a:lstStyle>
          <a:p>
            <a:fld id="{61778265-A953-45BD-952B-9F96E876DE07}"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ED5882B3-EBC6-47C0-8F75-2035E3B19D38}" type="datetime1">
              <a:rPr lang="en-US" smtClean="0"/>
              <a:pPr/>
              <a:t>9/15/2009</a:t>
            </a:fld>
            <a:endParaRPr lang="en-GB"/>
          </a:p>
        </p:txBody>
      </p:sp>
      <p:sp>
        <p:nvSpPr>
          <p:cNvPr id="4" name="Footer Placeholder 3"/>
          <p:cNvSpPr>
            <a:spLocks noGrp="1"/>
          </p:cNvSpPr>
          <p:nvPr>
            <p:ph type="ftr" sz="quarter" idx="11"/>
          </p:nvPr>
        </p:nvSpPr>
        <p:spPr/>
        <p:txBody>
          <a:bodyPr/>
          <a:lstStyle>
            <a:extLst/>
          </a:lstStyle>
          <a:p>
            <a:r>
              <a:rPr lang="en-GB" smtClean="0"/>
              <a:t>CSE 246 Data Structures and Algorithms          Fall2009        Quratulain</a:t>
            </a:r>
            <a:endParaRPr lang="en-GB"/>
          </a:p>
        </p:txBody>
      </p:sp>
      <p:sp>
        <p:nvSpPr>
          <p:cNvPr id="5" name="Slide Number Placeholder 4"/>
          <p:cNvSpPr>
            <a:spLocks noGrp="1"/>
          </p:cNvSpPr>
          <p:nvPr>
            <p:ph type="sldNum" sz="quarter" idx="12"/>
          </p:nvPr>
        </p:nvSpPr>
        <p:spPr/>
        <p:txBody>
          <a:bodyPr/>
          <a:lstStyle>
            <a:extLst/>
          </a:lstStyle>
          <a:p>
            <a:fld id="{61778265-A953-45BD-952B-9F96E876DE07}"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BA69BEDB-B667-4F81-BE8F-D1D83CE20EFE}" type="datetime1">
              <a:rPr lang="en-US" smtClean="0"/>
              <a:pPr/>
              <a:t>9/15/2009</a:t>
            </a:fld>
            <a:endParaRPr lang="en-GB"/>
          </a:p>
        </p:txBody>
      </p:sp>
      <p:sp>
        <p:nvSpPr>
          <p:cNvPr id="3" name="Footer Placeholder 2"/>
          <p:cNvSpPr>
            <a:spLocks noGrp="1"/>
          </p:cNvSpPr>
          <p:nvPr>
            <p:ph type="ftr" sz="quarter" idx="11"/>
          </p:nvPr>
        </p:nvSpPr>
        <p:spPr/>
        <p:txBody>
          <a:bodyPr/>
          <a:lstStyle>
            <a:extLst/>
          </a:lstStyle>
          <a:p>
            <a:r>
              <a:rPr lang="en-GB" smtClean="0"/>
              <a:t>CSE 246 Data Structures and Algorithms          Fall2009        Quratulain</a:t>
            </a:r>
            <a:endParaRPr lang="en-GB"/>
          </a:p>
        </p:txBody>
      </p:sp>
      <p:sp>
        <p:nvSpPr>
          <p:cNvPr id="4" name="Slide Number Placeholder 3"/>
          <p:cNvSpPr>
            <a:spLocks noGrp="1"/>
          </p:cNvSpPr>
          <p:nvPr>
            <p:ph type="sldNum" sz="quarter" idx="12"/>
          </p:nvPr>
        </p:nvSpPr>
        <p:spPr/>
        <p:txBody>
          <a:bodyPr/>
          <a:lstStyle>
            <a:extLst/>
          </a:lstStyle>
          <a:p>
            <a:fld id="{61778265-A953-45BD-952B-9F96E876DE07}" type="slidenum">
              <a:rPr lang="en-GB" smtClean="0"/>
              <a:pPr/>
              <a:t>‹#›</a:t>
            </a:fld>
            <a:endParaRPr lang="en-GB"/>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CE6939C2-85D2-4DA1-AB7A-0A1B3F557219}" type="datetime1">
              <a:rPr lang="en-US" smtClean="0"/>
              <a:pPr/>
              <a:t>9/15/2009</a:t>
            </a:fld>
            <a:endParaRPr lang="en-GB"/>
          </a:p>
        </p:txBody>
      </p:sp>
      <p:sp>
        <p:nvSpPr>
          <p:cNvPr id="6" name="Footer Placeholder 5"/>
          <p:cNvSpPr>
            <a:spLocks noGrp="1"/>
          </p:cNvSpPr>
          <p:nvPr>
            <p:ph type="ftr" sz="quarter" idx="11"/>
          </p:nvPr>
        </p:nvSpPr>
        <p:spPr/>
        <p:txBody>
          <a:bodyPr/>
          <a:lstStyle>
            <a:extLst/>
          </a:lstStyle>
          <a:p>
            <a:r>
              <a:rPr lang="en-GB" smtClean="0"/>
              <a:t>CSE 246 Data Structures and Algorithms          Fall2009        Quratulain</a:t>
            </a:r>
            <a:endParaRPr lang="en-GB"/>
          </a:p>
        </p:txBody>
      </p:sp>
      <p:sp>
        <p:nvSpPr>
          <p:cNvPr id="7" name="Slide Number Placeholder 6"/>
          <p:cNvSpPr>
            <a:spLocks noGrp="1"/>
          </p:cNvSpPr>
          <p:nvPr>
            <p:ph type="sldNum" sz="quarter" idx="12"/>
          </p:nvPr>
        </p:nvSpPr>
        <p:spPr/>
        <p:txBody>
          <a:bodyPr/>
          <a:lstStyle>
            <a:extLst/>
          </a:lstStyle>
          <a:p>
            <a:fld id="{61778265-A953-45BD-952B-9F96E876DE07}"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82968690-2735-4994-9043-3ACB70230842}" type="datetime1">
              <a:rPr lang="en-US" smtClean="0"/>
              <a:pPr/>
              <a:t>9/15/2009</a:t>
            </a:fld>
            <a:endParaRPr lang="en-GB"/>
          </a:p>
        </p:txBody>
      </p:sp>
      <p:sp>
        <p:nvSpPr>
          <p:cNvPr id="6" name="Footer Placeholder 5"/>
          <p:cNvSpPr>
            <a:spLocks noGrp="1"/>
          </p:cNvSpPr>
          <p:nvPr>
            <p:ph type="ftr" sz="quarter" idx="11"/>
          </p:nvPr>
        </p:nvSpPr>
        <p:spPr/>
        <p:txBody>
          <a:bodyPr/>
          <a:lstStyle>
            <a:extLst/>
          </a:lstStyle>
          <a:p>
            <a:r>
              <a:rPr lang="en-GB" smtClean="0"/>
              <a:t>CSE 246 Data Structures and Algorithms          Fall2009        Quratulain</a:t>
            </a:r>
            <a:endParaRPr lang="en-GB"/>
          </a:p>
        </p:txBody>
      </p:sp>
      <p:sp>
        <p:nvSpPr>
          <p:cNvPr id="7" name="Slide Number Placeholder 6"/>
          <p:cNvSpPr>
            <a:spLocks noGrp="1"/>
          </p:cNvSpPr>
          <p:nvPr>
            <p:ph type="sldNum" sz="quarter" idx="12"/>
          </p:nvPr>
        </p:nvSpPr>
        <p:spPr/>
        <p:txBody>
          <a:bodyPr/>
          <a:lstStyle>
            <a:extLst/>
          </a:lstStyle>
          <a:p>
            <a:fld id="{61778265-A953-45BD-952B-9F96E876DE07}" type="slidenum">
              <a:rPr lang="en-GB" smtClean="0"/>
              <a:pPr/>
              <a:t>‹#›</a:t>
            </a:fld>
            <a:endParaRPr lang="en-GB"/>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95B76F71-362C-43FA-8B69-0C9374B0F6F3}" type="datetime1">
              <a:rPr lang="en-US" smtClean="0"/>
              <a:pPr/>
              <a:t>9/15/2009</a:t>
            </a:fld>
            <a:endParaRPr lang="en-GB"/>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r>
              <a:rPr lang="en-GB" smtClean="0"/>
              <a:t>CSE 246 Data Structures and Algorithms          Fall2009        Quratulain</a:t>
            </a:r>
            <a:endParaRPr lang="en-GB"/>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61778265-A953-45BD-952B-9F96E876DE07}" type="slidenum">
              <a:rPr lang="en-GB" smtClean="0"/>
              <a:pPr/>
              <a:t>‹#›</a:t>
            </a:fld>
            <a:endParaRPr lang="en-GB"/>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dt="0"/>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7"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3.bin"/><Relationship Id="rId5" Type="http://schemas.openxmlformats.org/officeDocument/2006/relationships/oleObject" Target="../embeddings/oleObject2.bin"/><Relationship Id="rId4" Type="http://schemas.openxmlformats.org/officeDocument/2006/relationships/oleObject" Target="../embeddings/oleObject1.bin"/></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oleObject" Target="../embeddings/oleObject7.bin"/><Relationship Id="rId5" Type="http://schemas.openxmlformats.org/officeDocument/2006/relationships/oleObject" Target="../embeddings/oleObject6.bin"/><Relationship Id="rId4" Type="http://schemas.openxmlformats.org/officeDocument/2006/relationships/oleObject" Target="../embeddings/oleObject5.bin"/></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oleObject" Target="../embeddings/Microsoft_Office_Word_97_-_2003_Document1.doc"/></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oleObject" Target="../embeddings/oleObject10.bin"/><Relationship Id="rId5" Type="http://schemas.openxmlformats.org/officeDocument/2006/relationships/oleObject" Target="../embeddings/oleObject9.bin"/><Relationship Id="rId4" Type="http://schemas.openxmlformats.org/officeDocument/2006/relationships/oleObject" Target="../embeddings/oleObject8.bin"/></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oleObject" Target="../embeddings/oleObject15.bin"/><Relationship Id="rId3" Type="http://schemas.openxmlformats.org/officeDocument/2006/relationships/notesSlide" Target="../notesSlides/notesSlide20.xml"/><Relationship Id="rId7" Type="http://schemas.openxmlformats.org/officeDocument/2006/relationships/oleObject" Target="../embeddings/oleObject14.bin"/><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oleObject" Target="../embeddings/oleObject13.bin"/><Relationship Id="rId5" Type="http://schemas.openxmlformats.org/officeDocument/2006/relationships/oleObject" Target="../embeddings/oleObject12.bin"/><Relationship Id="rId10" Type="http://schemas.openxmlformats.org/officeDocument/2006/relationships/oleObject" Target="../embeddings/oleObject17.bin"/><Relationship Id="rId4" Type="http://schemas.openxmlformats.org/officeDocument/2006/relationships/oleObject" Target="../embeddings/oleObject11.bin"/><Relationship Id="rId9" Type="http://schemas.openxmlformats.org/officeDocument/2006/relationships/oleObject" Target="../embeddings/oleObject16.bin"/></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7" Type="http://schemas.openxmlformats.org/officeDocument/2006/relationships/oleObject" Target="../embeddings/oleObject21.bin"/><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oleObject" Target="../embeddings/oleObject20.bin"/><Relationship Id="rId5" Type="http://schemas.openxmlformats.org/officeDocument/2006/relationships/oleObject" Target="../embeddings/oleObject19.bin"/><Relationship Id="rId4" Type="http://schemas.openxmlformats.org/officeDocument/2006/relationships/oleObject" Target="../embeddings/oleObject18.bin"/></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28728" y="785794"/>
            <a:ext cx="7406640" cy="2211846"/>
          </a:xfrm>
        </p:spPr>
        <p:txBody>
          <a:bodyPr/>
          <a:lstStyle/>
          <a:p>
            <a:pPr algn="ctr"/>
            <a:r>
              <a:rPr lang="en-GB" dirty="0" smtClean="0"/>
              <a:t>Data Structures and Algorithms</a:t>
            </a:r>
            <a:br>
              <a:rPr lang="en-GB" dirty="0" smtClean="0"/>
            </a:br>
            <a:endParaRPr lang="en-GB" dirty="0"/>
          </a:p>
        </p:txBody>
      </p:sp>
      <p:sp>
        <p:nvSpPr>
          <p:cNvPr id="3" name="Subtitle 2"/>
          <p:cNvSpPr>
            <a:spLocks noGrp="1"/>
          </p:cNvSpPr>
          <p:nvPr>
            <p:ph type="subTitle" idx="1"/>
          </p:nvPr>
        </p:nvSpPr>
        <p:spPr>
          <a:xfrm>
            <a:off x="1500166" y="2857496"/>
            <a:ext cx="6124588" cy="2357454"/>
          </a:xfrm>
        </p:spPr>
        <p:txBody>
          <a:bodyPr>
            <a:normAutofit/>
          </a:bodyPr>
          <a:lstStyle/>
          <a:p>
            <a:pPr algn="ctr"/>
            <a:r>
              <a:rPr lang="en-GB" sz="2000" dirty="0" smtClean="0"/>
              <a:t>Lecture </a:t>
            </a:r>
            <a:r>
              <a:rPr lang="en-GB" sz="2000" dirty="0" smtClean="0"/>
              <a:t>5 </a:t>
            </a:r>
            <a:r>
              <a:rPr lang="en-GB" sz="2000" dirty="0" smtClean="0"/>
              <a:t>and 6</a:t>
            </a:r>
          </a:p>
          <a:p>
            <a:pPr algn="ctr"/>
            <a:r>
              <a:rPr lang="en-GB" sz="2000" dirty="0" smtClean="0"/>
              <a:t>Instructor:   Quratulain </a:t>
            </a:r>
          </a:p>
          <a:p>
            <a:pPr algn="ctr"/>
            <a:r>
              <a:rPr lang="en-GB" sz="2000" dirty="0" smtClean="0"/>
              <a:t>Date: </a:t>
            </a:r>
            <a:r>
              <a:rPr lang="en-GB" sz="2000" dirty="0" smtClean="0"/>
              <a:t>15</a:t>
            </a:r>
            <a:r>
              <a:rPr lang="en-GB" sz="2000" baseline="30000" dirty="0" smtClean="0"/>
              <a:t>th</a:t>
            </a:r>
            <a:r>
              <a:rPr lang="en-GB" sz="2000" dirty="0" smtClean="0"/>
              <a:t> </a:t>
            </a:r>
            <a:r>
              <a:rPr lang="en-GB" sz="2000" dirty="0" smtClean="0"/>
              <a:t>and 18</a:t>
            </a:r>
            <a:r>
              <a:rPr lang="en-GB" sz="2000" baseline="30000" dirty="0" smtClean="0"/>
              <a:t>th</a:t>
            </a:r>
            <a:r>
              <a:rPr lang="en-GB" sz="2000" dirty="0" smtClean="0"/>
              <a:t> September, 2009</a:t>
            </a:r>
          </a:p>
          <a:p>
            <a:pPr algn="ctr"/>
            <a:r>
              <a:rPr lang="en-GB" sz="2800" dirty="0" smtClean="0"/>
              <a:t>Faculty of Computer Science, IBA</a:t>
            </a:r>
          </a:p>
          <a:p>
            <a:pPr algn="ctr"/>
            <a:endParaRPr lang="en-GB" sz="20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Introduction to Time Complexity</a:t>
            </a:r>
            <a:endParaRPr lang="en-GB" dirty="0"/>
          </a:p>
        </p:txBody>
      </p:sp>
      <p:sp>
        <p:nvSpPr>
          <p:cNvPr id="3" name="Content Placeholder 2"/>
          <p:cNvSpPr>
            <a:spLocks noGrp="1"/>
          </p:cNvSpPr>
          <p:nvPr>
            <p:ph idx="1"/>
          </p:nvPr>
        </p:nvSpPr>
        <p:spPr>
          <a:xfrm>
            <a:off x="1214414" y="1447800"/>
            <a:ext cx="7498080" cy="5053034"/>
          </a:xfrm>
        </p:spPr>
        <p:txBody>
          <a:bodyPr>
            <a:noAutofit/>
          </a:bodyPr>
          <a:lstStyle/>
          <a:p>
            <a:pPr>
              <a:lnSpc>
                <a:spcPct val="80000"/>
              </a:lnSpc>
            </a:pPr>
            <a:r>
              <a:rPr lang="en-US" sz="2400" dirty="0" smtClean="0"/>
              <a:t>To do this exactly, we should count the number of CPU cycles it takes to perform each operation in the algorithm.</a:t>
            </a:r>
          </a:p>
          <a:p>
            <a:pPr lvl="1">
              <a:lnSpc>
                <a:spcPct val="80000"/>
              </a:lnSpc>
            </a:pPr>
            <a:r>
              <a:rPr lang="en-US" sz="2400" dirty="0" smtClean="0"/>
              <a:t>Needless to say, this would be a bit tedious and is not a very practical approach</a:t>
            </a:r>
            <a:r>
              <a:rPr lang="en-US" sz="2400" dirty="0" smtClean="0"/>
              <a:t>.</a:t>
            </a:r>
          </a:p>
          <a:p>
            <a:pPr lvl="1">
              <a:lnSpc>
                <a:spcPct val="80000"/>
              </a:lnSpc>
            </a:pPr>
            <a:endParaRPr lang="en-US" sz="1800" dirty="0" smtClean="0"/>
          </a:p>
          <a:p>
            <a:pPr>
              <a:lnSpc>
                <a:spcPct val="80000"/>
              </a:lnSpc>
            </a:pPr>
            <a:r>
              <a:rPr lang="en-US" sz="2400" dirty="0" smtClean="0"/>
              <a:t>Instead we will make a simplification. We will count the number of times </a:t>
            </a:r>
            <a:r>
              <a:rPr lang="en-US" sz="2400" i="1" dirty="0" smtClean="0"/>
              <a:t>simple statements </a:t>
            </a:r>
            <a:r>
              <a:rPr lang="en-US" sz="2400" dirty="0" smtClean="0"/>
              <a:t>are executed</a:t>
            </a:r>
            <a:r>
              <a:rPr lang="en-US" sz="2400" dirty="0" smtClean="0"/>
              <a:t>.</a:t>
            </a:r>
          </a:p>
          <a:p>
            <a:pPr>
              <a:lnSpc>
                <a:spcPct val="80000"/>
              </a:lnSpc>
            </a:pPr>
            <a:endParaRPr lang="en-US" sz="1800" dirty="0" smtClean="0"/>
          </a:p>
          <a:p>
            <a:pPr>
              <a:lnSpc>
                <a:spcPct val="80000"/>
              </a:lnSpc>
            </a:pPr>
            <a:r>
              <a:rPr lang="en-US" sz="2400" dirty="0" smtClean="0"/>
              <a:t>By </a:t>
            </a:r>
            <a:r>
              <a:rPr lang="en-US" sz="2400" i="1" dirty="0" smtClean="0"/>
              <a:t>simple statement </a:t>
            </a:r>
            <a:r>
              <a:rPr lang="en-US" sz="2400" dirty="0" smtClean="0"/>
              <a:t>we mean a statement that is executed in an amount of time T</a:t>
            </a:r>
            <a:r>
              <a:rPr lang="en-US" sz="2400" dirty="0" smtClean="0"/>
              <a:t>.</a:t>
            </a:r>
          </a:p>
          <a:p>
            <a:pPr>
              <a:lnSpc>
                <a:spcPct val="80000"/>
              </a:lnSpc>
            </a:pPr>
            <a:endParaRPr lang="en-US" sz="1800" dirty="0" smtClean="0"/>
          </a:p>
          <a:p>
            <a:pPr>
              <a:lnSpc>
                <a:spcPct val="80000"/>
              </a:lnSpc>
            </a:pPr>
            <a:r>
              <a:rPr lang="en-US" sz="2400" dirty="0" smtClean="0"/>
              <a:t>we are usually interested in the </a:t>
            </a:r>
            <a:r>
              <a:rPr lang="en-US" sz="2400" b="1" dirty="0" smtClean="0"/>
              <a:t>worst case</a:t>
            </a:r>
            <a:r>
              <a:rPr lang="en-US" sz="2400" dirty="0" smtClean="0"/>
              <a:t>: what </a:t>
            </a:r>
            <a:r>
              <a:rPr lang="en-US" sz="2400" dirty="0" smtClean="0"/>
              <a:t>are</a:t>
            </a:r>
            <a:r>
              <a:rPr lang="en-US" sz="2400" dirty="0" smtClean="0"/>
              <a:t> </a:t>
            </a:r>
            <a:r>
              <a:rPr lang="en-US" sz="2400" dirty="0" smtClean="0"/>
              <a:t>the </a:t>
            </a:r>
            <a:r>
              <a:rPr lang="en-US" sz="2400" b="1" dirty="0" smtClean="0"/>
              <a:t>max</a:t>
            </a:r>
            <a:r>
              <a:rPr lang="en-US" sz="2400" dirty="0" smtClean="0"/>
              <a:t> operations </a:t>
            </a:r>
            <a:r>
              <a:rPr lang="en-US" sz="2400" dirty="0" smtClean="0"/>
              <a:t>that might be performed for a given problem size (other cases -- best case and average case)</a:t>
            </a:r>
          </a:p>
          <a:p>
            <a:endParaRPr lang="en-GB" sz="2400" dirty="0"/>
          </a:p>
        </p:txBody>
      </p:sp>
      <p:sp>
        <p:nvSpPr>
          <p:cNvPr id="4" name="Footer Placeholder 3"/>
          <p:cNvSpPr>
            <a:spLocks noGrp="1"/>
          </p:cNvSpPr>
          <p:nvPr>
            <p:ph type="ftr" sz="quarter" idx="11"/>
          </p:nvPr>
        </p:nvSpPr>
        <p:spPr>
          <a:xfrm>
            <a:off x="1142976" y="6305550"/>
            <a:ext cx="7467624" cy="476250"/>
          </a:xfrm>
        </p:spPr>
        <p:txBody>
          <a:bodyPr/>
          <a:lstStyle/>
          <a:p>
            <a:r>
              <a:rPr lang="en-GB" dirty="0" smtClean="0"/>
              <a:t>CSE 246 Data Structures and Algorithms          </a:t>
            </a:r>
            <a:r>
              <a:rPr lang="en-GB" dirty="0" smtClean="0"/>
              <a:t>            Fall2009                                                           </a:t>
            </a:r>
            <a:r>
              <a:rPr lang="en-GB" dirty="0" smtClean="0"/>
              <a:t>Quratulain</a:t>
            </a:r>
            <a:endParaRPr lang="en-GB" dirty="0"/>
          </a:p>
        </p:txBody>
      </p:sp>
      <p:sp>
        <p:nvSpPr>
          <p:cNvPr id="5" name="Slide Number Placeholder 4"/>
          <p:cNvSpPr>
            <a:spLocks noGrp="1"/>
          </p:cNvSpPr>
          <p:nvPr>
            <p:ph type="sldNum" sz="quarter" idx="12"/>
          </p:nvPr>
        </p:nvSpPr>
        <p:spPr/>
        <p:txBody>
          <a:bodyPr/>
          <a:lstStyle/>
          <a:p>
            <a:fld id="{61778265-A953-45BD-952B-9F96E876DE07}" type="slidenum">
              <a:rPr lang="en-GB" smtClean="0"/>
              <a:pPr/>
              <a:t>10</a:t>
            </a:fld>
            <a:endParaRPr lang="en-GB"/>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Analysis of Algorithms</a:t>
            </a:r>
            <a:endParaRPr lang="en-GB" dirty="0"/>
          </a:p>
        </p:txBody>
      </p:sp>
      <p:sp>
        <p:nvSpPr>
          <p:cNvPr id="3" name="Content Placeholder 2"/>
          <p:cNvSpPr>
            <a:spLocks noGrp="1"/>
          </p:cNvSpPr>
          <p:nvPr>
            <p:ph idx="1"/>
          </p:nvPr>
        </p:nvSpPr>
        <p:spPr/>
        <p:txBody>
          <a:bodyPr/>
          <a:lstStyle/>
          <a:p>
            <a:pPr>
              <a:buFontTx/>
              <a:buNone/>
            </a:pPr>
            <a:r>
              <a:rPr lang="en-US" sz="2800" dirty="0" smtClean="0"/>
              <a:t>Dilemma:  you have two (or more) methods to solve problem, how to choose the BEST?</a:t>
            </a:r>
          </a:p>
          <a:p>
            <a:pPr>
              <a:buFontTx/>
              <a:buNone/>
            </a:pPr>
            <a:r>
              <a:rPr lang="en-US" sz="2800" dirty="0" smtClean="0"/>
              <a:t>One approach: implement each algorithm in C, test how long each takes to run.</a:t>
            </a:r>
          </a:p>
          <a:p>
            <a:pPr>
              <a:buFontTx/>
              <a:buNone/>
            </a:pPr>
            <a:r>
              <a:rPr lang="en-US" sz="2800" dirty="0" smtClean="0"/>
              <a:t>Problems:</a:t>
            </a:r>
          </a:p>
          <a:p>
            <a:pPr lvl="1"/>
            <a:r>
              <a:rPr lang="en-US" sz="2400" dirty="0" smtClean="0"/>
              <a:t>Different implementations may cause an algorithm to run faster/slower</a:t>
            </a:r>
          </a:p>
          <a:p>
            <a:pPr lvl="1"/>
            <a:r>
              <a:rPr lang="en-US" sz="2400" dirty="0" smtClean="0"/>
              <a:t>Some algorithms run faster on some computers</a:t>
            </a:r>
          </a:p>
          <a:p>
            <a:pPr lvl="1"/>
            <a:r>
              <a:rPr lang="en-US" sz="2400" dirty="0" smtClean="0"/>
              <a:t>Algorithms may perform differently depending on data (e.g., sorting often depends on what is being sorted)</a:t>
            </a:r>
            <a:endParaRPr lang="en-US" dirty="0" smtClean="0"/>
          </a:p>
          <a:p>
            <a:endParaRPr lang="en-GB" dirty="0"/>
          </a:p>
        </p:txBody>
      </p:sp>
      <p:sp>
        <p:nvSpPr>
          <p:cNvPr id="4" name="Footer Placeholder 3"/>
          <p:cNvSpPr>
            <a:spLocks noGrp="1"/>
          </p:cNvSpPr>
          <p:nvPr>
            <p:ph type="ftr" sz="quarter" idx="11"/>
          </p:nvPr>
        </p:nvSpPr>
        <p:spPr>
          <a:xfrm>
            <a:off x="1142976" y="6305550"/>
            <a:ext cx="7467624" cy="476250"/>
          </a:xfrm>
        </p:spPr>
        <p:txBody>
          <a:bodyPr/>
          <a:lstStyle/>
          <a:p>
            <a:r>
              <a:rPr lang="en-GB" dirty="0" smtClean="0"/>
              <a:t>CSE 246 Data Structures and Algorithms         </a:t>
            </a:r>
            <a:r>
              <a:rPr lang="en-GB" dirty="0" smtClean="0"/>
              <a:t>            </a:t>
            </a:r>
            <a:r>
              <a:rPr lang="en-GB" dirty="0" smtClean="0"/>
              <a:t>Fall2009      </a:t>
            </a:r>
            <a:r>
              <a:rPr lang="en-GB" dirty="0" smtClean="0"/>
              <a:t>                                                       </a:t>
            </a:r>
            <a:r>
              <a:rPr lang="en-GB" dirty="0" smtClean="0"/>
              <a:t>Quratulain</a:t>
            </a:r>
            <a:endParaRPr lang="en-GB" dirty="0"/>
          </a:p>
        </p:txBody>
      </p:sp>
      <p:sp>
        <p:nvSpPr>
          <p:cNvPr id="5" name="Slide Number Placeholder 4"/>
          <p:cNvSpPr>
            <a:spLocks noGrp="1"/>
          </p:cNvSpPr>
          <p:nvPr>
            <p:ph type="sldNum" sz="quarter" idx="12"/>
          </p:nvPr>
        </p:nvSpPr>
        <p:spPr/>
        <p:txBody>
          <a:bodyPr/>
          <a:lstStyle/>
          <a:p>
            <a:fld id="{61778265-A953-45BD-952B-9F96E876DE07}" type="slidenum">
              <a:rPr lang="en-GB" smtClean="0"/>
              <a:pPr/>
              <a:t>11</a:t>
            </a:fld>
            <a:endParaRPr lang="en-GB"/>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Analysis of Algorithms</a:t>
            </a:r>
            <a:endParaRPr lang="en-GB" dirty="0"/>
          </a:p>
        </p:txBody>
      </p:sp>
      <p:sp>
        <p:nvSpPr>
          <p:cNvPr id="3" name="Content Placeholder 2"/>
          <p:cNvSpPr>
            <a:spLocks noGrp="1"/>
          </p:cNvSpPr>
          <p:nvPr>
            <p:ph idx="1"/>
          </p:nvPr>
        </p:nvSpPr>
        <p:spPr/>
        <p:txBody>
          <a:bodyPr/>
          <a:lstStyle/>
          <a:p>
            <a:pPr>
              <a:lnSpc>
                <a:spcPct val="90000"/>
              </a:lnSpc>
              <a:buFontTx/>
              <a:buNone/>
            </a:pPr>
            <a:r>
              <a:rPr lang="en-US" dirty="0" smtClean="0"/>
              <a:t>Analysis</a:t>
            </a:r>
          </a:p>
          <a:p>
            <a:pPr lvl="1">
              <a:lnSpc>
                <a:spcPct val="90000"/>
              </a:lnSpc>
              <a:buFontTx/>
              <a:buNone/>
            </a:pPr>
            <a:r>
              <a:rPr lang="en-US" dirty="0" smtClean="0"/>
              <a:t>Concept of "best"</a:t>
            </a:r>
          </a:p>
          <a:p>
            <a:pPr lvl="2">
              <a:lnSpc>
                <a:spcPct val="90000"/>
              </a:lnSpc>
              <a:buFontTx/>
              <a:buNone/>
            </a:pPr>
            <a:r>
              <a:rPr lang="en-US" dirty="0" smtClean="0"/>
              <a:t>What to measure</a:t>
            </a:r>
          </a:p>
          <a:p>
            <a:pPr lvl="1">
              <a:lnSpc>
                <a:spcPct val="90000"/>
              </a:lnSpc>
              <a:buFontTx/>
              <a:buNone/>
            </a:pPr>
            <a:r>
              <a:rPr lang="en-US" dirty="0" smtClean="0"/>
              <a:t>Types of "best”</a:t>
            </a:r>
          </a:p>
          <a:p>
            <a:pPr lvl="2">
              <a:lnSpc>
                <a:spcPct val="90000"/>
              </a:lnSpc>
              <a:buFontTx/>
              <a:buNone/>
            </a:pPr>
            <a:r>
              <a:rPr lang="en-US" dirty="0" smtClean="0"/>
              <a:t>best-, average-, worst-case</a:t>
            </a:r>
          </a:p>
          <a:p>
            <a:pPr lvl="1">
              <a:lnSpc>
                <a:spcPct val="90000"/>
              </a:lnSpc>
              <a:buFontTx/>
              <a:buNone/>
            </a:pPr>
            <a:r>
              <a:rPr lang="en-US" dirty="0" smtClean="0"/>
              <a:t>Comparison methods</a:t>
            </a:r>
          </a:p>
          <a:p>
            <a:pPr lvl="2">
              <a:lnSpc>
                <a:spcPct val="90000"/>
              </a:lnSpc>
              <a:buFontTx/>
              <a:buNone/>
            </a:pPr>
            <a:r>
              <a:rPr lang="en-US" dirty="0" smtClean="0"/>
              <a:t>Big-O analysis</a:t>
            </a:r>
          </a:p>
          <a:p>
            <a:pPr lvl="1">
              <a:lnSpc>
                <a:spcPct val="90000"/>
              </a:lnSpc>
              <a:buFontTx/>
              <a:buNone/>
            </a:pPr>
            <a:r>
              <a:rPr lang="en-US" dirty="0" smtClean="0"/>
              <a:t>Examples</a:t>
            </a:r>
          </a:p>
          <a:p>
            <a:pPr lvl="2">
              <a:lnSpc>
                <a:spcPct val="90000"/>
              </a:lnSpc>
              <a:buFontTx/>
              <a:buNone/>
            </a:pPr>
            <a:r>
              <a:rPr lang="en-US" dirty="0" smtClean="0"/>
              <a:t>Sequential search and binary search</a:t>
            </a:r>
          </a:p>
          <a:p>
            <a:endParaRPr lang="en-GB" dirty="0"/>
          </a:p>
        </p:txBody>
      </p:sp>
      <p:sp>
        <p:nvSpPr>
          <p:cNvPr id="4" name="Footer Placeholder 3"/>
          <p:cNvSpPr>
            <a:spLocks noGrp="1"/>
          </p:cNvSpPr>
          <p:nvPr>
            <p:ph type="ftr" sz="quarter" idx="11"/>
          </p:nvPr>
        </p:nvSpPr>
        <p:spPr>
          <a:xfrm>
            <a:off x="1142976" y="6305550"/>
            <a:ext cx="7467624" cy="476250"/>
          </a:xfrm>
        </p:spPr>
        <p:txBody>
          <a:bodyPr/>
          <a:lstStyle/>
          <a:p>
            <a:r>
              <a:rPr lang="en-GB" dirty="0" smtClean="0"/>
              <a:t>CSE 246 Data Structures and Algorithms                    Fall2009                                                          Quratulain</a:t>
            </a:r>
            <a:endParaRPr lang="en-GB" dirty="0"/>
          </a:p>
        </p:txBody>
      </p:sp>
      <p:sp>
        <p:nvSpPr>
          <p:cNvPr id="5" name="Slide Number Placeholder 4"/>
          <p:cNvSpPr>
            <a:spLocks noGrp="1"/>
          </p:cNvSpPr>
          <p:nvPr>
            <p:ph type="sldNum" sz="quarter" idx="12"/>
          </p:nvPr>
        </p:nvSpPr>
        <p:spPr/>
        <p:txBody>
          <a:bodyPr/>
          <a:lstStyle/>
          <a:p>
            <a:fld id="{61778265-A953-45BD-952B-9F96E876DE07}" type="slidenum">
              <a:rPr lang="en-GB" smtClean="0"/>
              <a:pPr/>
              <a:t>12</a:t>
            </a:fld>
            <a:endParaRPr lang="en-GB"/>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Analysis:  A Better Approach</a:t>
            </a:r>
            <a:endParaRPr lang="en-GB" dirty="0"/>
          </a:p>
        </p:txBody>
      </p:sp>
      <p:sp>
        <p:nvSpPr>
          <p:cNvPr id="3" name="Content Placeholder 2"/>
          <p:cNvSpPr>
            <a:spLocks noGrp="1"/>
          </p:cNvSpPr>
          <p:nvPr>
            <p:ph idx="1"/>
          </p:nvPr>
        </p:nvSpPr>
        <p:spPr/>
        <p:txBody>
          <a:bodyPr/>
          <a:lstStyle/>
          <a:p>
            <a:pPr>
              <a:buFontTx/>
              <a:buNone/>
            </a:pPr>
            <a:r>
              <a:rPr lang="en-US" sz="2800" dirty="0" smtClean="0"/>
              <a:t>Idea: characterize performance in terms of key operation(s)</a:t>
            </a:r>
          </a:p>
          <a:p>
            <a:pPr lvl="1"/>
            <a:r>
              <a:rPr lang="en-US" sz="2400" dirty="0" smtClean="0"/>
              <a:t>Sorting:</a:t>
            </a:r>
          </a:p>
          <a:p>
            <a:pPr lvl="2"/>
            <a:r>
              <a:rPr lang="en-US" sz="2000" dirty="0" smtClean="0"/>
              <a:t>count number of times two values compared</a:t>
            </a:r>
          </a:p>
          <a:p>
            <a:pPr lvl="2"/>
            <a:r>
              <a:rPr lang="en-US" sz="2000" dirty="0" smtClean="0"/>
              <a:t>count number of times two values swapped</a:t>
            </a:r>
          </a:p>
          <a:p>
            <a:pPr lvl="1"/>
            <a:r>
              <a:rPr lang="en-US" sz="2400" dirty="0" smtClean="0"/>
              <a:t>Search:</a:t>
            </a:r>
          </a:p>
          <a:p>
            <a:pPr lvl="2"/>
            <a:r>
              <a:rPr lang="en-US" sz="2000" dirty="0" smtClean="0"/>
              <a:t>count number of times value being searched for is compared to values in array</a:t>
            </a:r>
          </a:p>
          <a:p>
            <a:pPr lvl="1"/>
            <a:r>
              <a:rPr lang="en-US" sz="2400" dirty="0" smtClean="0"/>
              <a:t>Recursive function:</a:t>
            </a:r>
          </a:p>
          <a:p>
            <a:pPr lvl="2"/>
            <a:r>
              <a:rPr lang="en-US" sz="2000" dirty="0" smtClean="0"/>
              <a:t>count number of recursive calls</a:t>
            </a:r>
          </a:p>
          <a:p>
            <a:endParaRPr lang="en-GB" dirty="0"/>
          </a:p>
        </p:txBody>
      </p:sp>
      <p:sp>
        <p:nvSpPr>
          <p:cNvPr id="4" name="Footer Placeholder 3"/>
          <p:cNvSpPr>
            <a:spLocks noGrp="1"/>
          </p:cNvSpPr>
          <p:nvPr>
            <p:ph type="ftr" sz="quarter" idx="11"/>
          </p:nvPr>
        </p:nvSpPr>
        <p:spPr>
          <a:xfrm>
            <a:off x="1214414" y="6305550"/>
            <a:ext cx="7396186" cy="476250"/>
          </a:xfrm>
        </p:spPr>
        <p:txBody>
          <a:bodyPr/>
          <a:lstStyle/>
          <a:p>
            <a:r>
              <a:rPr lang="en-GB" dirty="0" smtClean="0"/>
              <a:t>CSE 246 Data Structures and Algorithms       </a:t>
            </a:r>
            <a:r>
              <a:rPr lang="en-GB" dirty="0" smtClean="0"/>
              <a:t>            </a:t>
            </a:r>
            <a:r>
              <a:rPr lang="en-GB" dirty="0" smtClean="0"/>
              <a:t>Fall2009       </a:t>
            </a:r>
            <a:r>
              <a:rPr lang="en-GB" dirty="0" smtClean="0"/>
              <a:t>                                            </a:t>
            </a:r>
            <a:r>
              <a:rPr lang="en-GB" dirty="0" smtClean="0"/>
              <a:t>Quratulain</a:t>
            </a:r>
            <a:endParaRPr lang="en-GB" dirty="0"/>
          </a:p>
        </p:txBody>
      </p:sp>
      <p:sp>
        <p:nvSpPr>
          <p:cNvPr id="5" name="Slide Number Placeholder 4"/>
          <p:cNvSpPr>
            <a:spLocks noGrp="1"/>
          </p:cNvSpPr>
          <p:nvPr>
            <p:ph type="sldNum" sz="quarter" idx="12"/>
          </p:nvPr>
        </p:nvSpPr>
        <p:spPr/>
        <p:txBody>
          <a:bodyPr/>
          <a:lstStyle/>
          <a:p>
            <a:fld id="{61778265-A953-45BD-952B-9F96E876DE07}" type="slidenum">
              <a:rPr lang="en-GB" smtClean="0"/>
              <a:pPr/>
              <a:t>13</a:t>
            </a:fld>
            <a:endParaRPr lang="en-GB"/>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Analysis in General</a:t>
            </a:r>
            <a:endParaRPr lang="en-GB" dirty="0"/>
          </a:p>
        </p:txBody>
      </p:sp>
      <p:sp>
        <p:nvSpPr>
          <p:cNvPr id="3" name="Content Placeholder 2"/>
          <p:cNvSpPr>
            <a:spLocks noGrp="1"/>
          </p:cNvSpPr>
          <p:nvPr>
            <p:ph idx="1"/>
          </p:nvPr>
        </p:nvSpPr>
        <p:spPr/>
        <p:txBody>
          <a:bodyPr/>
          <a:lstStyle/>
          <a:p>
            <a:pPr>
              <a:lnSpc>
                <a:spcPct val="90000"/>
              </a:lnSpc>
              <a:buFontTx/>
              <a:buNone/>
            </a:pPr>
            <a:r>
              <a:rPr lang="en-US" sz="2800" dirty="0" smtClean="0"/>
              <a:t>Want to comment on the “general” performance of the algorithm</a:t>
            </a:r>
          </a:p>
          <a:p>
            <a:pPr lvl="1">
              <a:lnSpc>
                <a:spcPct val="90000"/>
              </a:lnSpc>
            </a:pPr>
            <a:r>
              <a:rPr lang="en-US" sz="2400" dirty="0" smtClean="0"/>
              <a:t>Measure for several examples, but what does this tell us in general?</a:t>
            </a:r>
          </a:p>
          <a:p>
            <a:pPr>
              <a:lnSpc>
                <a:spcPct val="90000"/>
              </a:lnSpc>
              <a:buFontTx/>
              <a:buNone/>
            </a:pPr>
            <a:r>
              <a:rPr lang="en-US" sz="2800" dirty="0" smtClean="0"/>
              <a:t>Instead, assess performance in an abstract manner</a:t>
            </a:r>
          </a:p>
          <a:p>
            <a:pPr>
              <a:lnSpc>
                <a:spcPct val="90000"/>
              </a:lnSpc>
              <a:buFontTx/>
              <a:buNone/>
            </a:pPr>
            <a:r>
              <a:rPr lang="en-US" sz="2800" dirty="0" smtClean="0"/>
              <a:t>Idea: analyze performance as size of problem grows</a:t>
            </a:r>
          </a:p>
          <a:p>
            <a:pPr>
              <a:lnSpc>
                <a:spcPct val="90000"/>
              </a:lnSpc>
              <a:buFontTx/>
              <a:buNone/>
            </a:pPr>
            <a:r>
              <a:rPr lang="en-US" sz="2800" dirty="0" smtClean="0"/>
              <a:t>Examples:</a:t>
            </a:r>
          </a:p>
          <a:p>
            <a:pPr lvl="1">
              <a:lnSpc>
                <a:spcPct val="90000"/>
              </a:lnSpc>
            </a:pPr>
            <a:r>
              <a:rPr lang="en-US" sz="2400" dirty="0" smtClean="0"/>
              <a:t>Sorting: how many comparisons for array of size N?</a:t>
            </a:r>
          </a:p>
          <a:p>
            <a:pPr lvl="1">
              <a:lnSpc>
                <a:spcPct val="90000"/>
              </a:lnSpc>
            </a:pPr>
            <a:r>
              <a:rPr lang="en-US" sz="2400" dirty="0" smtClean="0"/>
              <a:t>Searching: #comparisons for array of size N</a:t>
            </a:r>
          </a:p>
          <a:p>
            <a:pPr>
              <a:lnSpc>
                <a:spcPct val="90000"/>
              </a:lnSpc>
              <a:buFontTx/>
              <a:buNone/>
            </a:pPr>
            <a:r>
              <a:rPr lang="en-US" sz="2800" dirty="0" smtClean="0"/>
              <a:t>May be difficult to discover a reasonable formula</a:t>
            </a:r>
          </a:p>
          <a:p>
            <a:endParaRPr lang="en-GB" dirty="0"/>
          </a:p>
        </p:txBody>
      </p:sp>
      <p:sp>
        <p:nvSpPr>
          <p:cNvPr id="4" name="Footer Placeholder 3"/>
          <p:cNvSpPr>
            <a:spLocks noGrp="1"/>
          </p:cNvSpPr>
          <p:nvPr>
            <p:ph type="ftr" sz="quarter" idx="11"/>
          </p:nvPr>
        </p:nvSpPr>
        <p:spPr>
          <a:xfrm>
            <a:off x="1214414" y="6305550"/>
            <a:ext cx="7396186" cy="476250"/>
          </a:xfrm>
        </p:spPr>
        <p:txBody>
          <a:bodyPr/>
          <a:lstStyle/>
          <a:p>
            <a:r>
              <a:rPr lang="en-GB" dirty="0" smtClean="0"/>
              <a:t>CSE 246 Data Structures and Algorithms    </a:t>
            </a:r>
            <a:r>
              <a:rPr lang="en-GB" dirty="0" smtClean="0"/>
              <a:t>                 </a:t>
            </a:r>
            <a:r>
              <a:rPr lang="en-GB" dirty="0" smtClean="0"/>
              <a:t>Fall2009        </a:t>
            </a:r>
            <a:r>
              <a:rPr lang="en-GB" dirty="0" smtClean="0"/>
              <a:t>                                                     Quratulain</a:t>
            </a:r>
            <a:endParaRPr lang="en-GB" dirty="0"/>
          </a:p>
        </p:txBody>
      </p:sp>
      <p:sp>
        <p:nvSpPr>
          <p:cNvPr id="5" name="Slide Number Placeholder 4"/>
          <p:cNvSpPr>
            <a:spLocks noGrp="1"/>
          </p:cNvSpPr>
          <p:nvPr>
            <p:ph type="sldNum" sz="quarter" idx="12"/>
          </p:nvPr>
        </p:nvSpPr>
        <p:spPr/>
        <p:txBody>
          <a:bodyPr/>
          <a:lstStyle/>
          <a:p>
            <a:fld id="{61778265-A953-45BD-952B-9F96E876DE07}" type="slidenum">
              <a:rPr lang="en-GB" smtClean="0"/>
              <a:pPr/>
              <a:t>14</a:t>
            </a:fld>
            <a:endParaRPr lang="en-GB"/>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Analysis where Results Vary</a:t>
            </a:r>
            <a:endParaRPr lang="en-GB" dirty="0"/>
          </a:p>
        </p:txBody>
      </p:sp>
      <p:sp>
        <p:nvSpPr>
          <p:cNvPr id="3" name="Content Placeholder 2"/>
          <p:cNvSpPr>
            <a:spLocks noGrp="1"/>
          </p:cNvSpPr>
          <p:nvPr>
            <p:ph idx="1"/>
          </p:nvPr>
        </p:nvSpPr>
        <p:spPr/>
        <p:txBody>
          <a:bodyPr/>
          <a:lstStyle/>
          <a:p>
            <a:pPr>
              <a:lnSpc>
                <a:spcPct val="90000"/>
              </a:lnSpc>
              <a:buFontTx/>
              <a:buNone/>
            </a:pPr>
            <a:r>
              <a:rPr lang="en-US" sz="2800" dirty="0" smtClean="0"/>
              <a:t>Types of analyses:</a:t>
            </a:r>
          </a:p>
          <a:p>
            <a:pPr lvl="1">
              <a:lnSpc>
                <a:spcPct val="90000"/>
              </a:lnSpc>
            </a:pPr>
            <a:r>
              <a:rPr lang="en-US" sz="2400" dirty="0" smtClean="0"/>
              <a:t>Best-case: what is the fastest an algorithm can run for a problem of size N?</a:t>
            </a:r>
          </a:p>
          <a:p>
            <a:pPr lvl="1">
              <a:lnSpc>
                <a:spcPct val="90000"/>
              </a:lnSpc>
            </a:pPr>
            <a:r>
              <a:rPr lang="en-US" sz="2400" dirty="0" smtClean="0"/>
              <a:t>Average-case: on average how fast does an algorithm run for a problem of size N?</a:t>
            </a:r>
          </a:p>
          <a:p>
            <a:pPr lvl="1">
              <a:lnSpc>
                <a:spcPct val="90000"/>
              </a:lnSpc>
            </a:pPr>
            <a:r>
              <a:rPr lang="en-US" sz="2400" dirty="0" smtClean="0"/>
              <a:t>Worst-case: what is the longest an algorithm can run for a problem of size N</a:t>
            </a:r>
            <a:r>
              <a:rPr lang="en-US" sz="2400" dirty="0" smtClean="0"/>
              <a:t>?</a:t>
            </a:r>
            <a:endParaRPr lang="en-US" sz="2400" dirty="0" smtClean="0"/>
          </a:p>
        </p:txBody>
      </p:sp>
      <p:sp>
        <p:nvSpPr>
          <p:cNvPr id="4" name="Footer Placeholder 3"/>
          <p:cNvSpPr>
            <a:spLocks noGrp="1"/>
          </p:cNvSpPr>
          <p:nvPr>
            <p:ph type="ftr" sz="quarter" idx="11"/>
          </p:nvPr>
        </p:nvSpPr>
        <p:spPr>
          <a:xfrm>
            <a:off x="1071538" y="6305550"/>
            <a:ext cx="7539062" cy="476250"/>
          </a:xfrm>
        </p:spPr>
        <p:txBody>
          <a:bodyPr/>
          <a:lstStyle/>
          <a:p>
            <a:r>
              <a:rPr lang="en-GB" dirty="0" smtClean="0"/>
              <a:t>CSE 246 Data Structures and Algorithms        </a:t>
            </a:r>
            <a:r>
              <a:rPr lang="en-GB" dirty="0" smtClean="0"/>
              <a:t>              </a:t>
            </a:r>
            <a:r>
              <a:rPr lang="en-GB" dirty="0" smtClean="0"/>
              <a:t>Fall2009     </a:t>
            </a:r>
            <a:r>
              <a:rPr lang="en-GB" dirty="0" smtClean="0"/>
              <a:t>                                                          </a:t>
            </a:r>
            <a:r>
              <a:rPr lang="en-GB" dirty="0" smtClean="0"/>
              <a:t>Quratulain</a:t>
            </a:r>
            <a:endParaRPr lang="en-GB" dirty="0"/>
          </a:p>
        </p:txBody>
      </p:sp>
      <p:sp>
        <p:nvSpPr>
          <p:cNvPr id="5" name="Slide Number Placeholder 4"/>
          <p:cNvSpPr>
            <a:spLocks noGrp="1"/>
          </p:cNvSpPr>
          <p:nvPr>
            <p:ph type="sldNum" sz="quarter" idx="12"/>
          </p:nvPr>
        </p:nvSpPr>
        <p:spPr/>
        <p:txBody>
          <a:bodyPr/>
          <a:lstStyle/>
          <a:p>
            <a:fld id="{61778265-A953-45BD-952B-9F96E876DE07}" type="slidenum">
              <a:rPr lang="en-GB" smtClean="0"/>
              <a:pPr/>
              <a:t>15</a:t>
            </a:fld>
            <a:endParaRPr lang="en-GB"/>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Compare Formulas?</a:t>
            </a:r>
            <a:endParaRPr lang="en-GB" dirty="0"/>
          </a:p>
        </p:txBody>
      </p:sp>
      <p:sp>
        <p:nvSpPr>
          <p:cNvPr id="3" name="Content Placeholder 2"/>
          <p:cNvSpPr>
            <a:spLocks noGrp="1"/>
          </p:cNvSpPr>
          <p:nvPr>
            <p:ph idx="1"/>
          </p:nvPr>
        </p:nvSpPr>
        <p:spPr/>
        <p:txBody>
          <a:bodyPr>
            <a:normAutofit fontScale="70000" lnSpcReduction="20000"/>
          </a:bodyPr>
          <a:lstStyle/>
          <a:p>
            <a:pPr>
              <a:lnSpc>
                <a:spcPct val="80000"/>
              </a:lnSpc>
              <a:buFontTx/>
              <a:buNone/>
            </a:pPr>
            <a:r>
              <a:rPr lang="en-US" sz="4400" dirty="0" smtClean="0"/>
              <a:t>Which is better:                                       or</a:t>
            </a:r>
          </a:p>
          <a:p>
            <a:pPr>
              <a:lnSpc>
                <a:spcPct val="80000"/>
              </a:lnSpc>
              <a:buFontTx/>
              <a:buNone/>
            </a:pPr>
            <a:endParaRPr lang="en-US" sz="4400" dirty="0" smtClean="0"/>
          </a:p>
          <a:p>
            <a:pPr>
              <a:lnSpc>
                <a:spcPct val="80000"/>
              </a:lnSpc>
              <a:buFontTx/>
              <a:buNone/>
            </a:pPr>
            <a:r>
              <a:rPr lang="en-US" sz="4400" dirty="0" smtClean="0"/>
              <a:t>Answer depends on value of N:</a:t>
            </a:r>
          </a:p>
          <a:p>
            <a:pPr>
              <a:lnSpc>
                <a:spcPct val="80000"/>
              </a:lnSpc>
              <a:buFontTx/>
              <a:buNone/>
            </a:pPr>
            <a:r>
              <a:rPr lang="en-US" dirty="0" smtClean="0">
                <a:latin typeface="Courier New" pitchFamily="49" charset="0"/>
              </a:rPr>
              <a:t>N</a:t>
            </a:r>
          </a:p>
          <a:p>
            <a:pPr>
              <a:lnSpc>
                <a:spcPct val="80000"/>
              </a:lnSpc>
              <a:buFontTx/>
              <a:buNone/>
            </a:pPr>
            <a:r>
              <a:rPr lang="en-US" dirty="0" smtClean="0">
                <a:latin typeface="Courier New" pitchFamily="49" charset="0"/>
              </a:rPr>
              <a:t>1           120                 37</a:t>
            </a:r>
          </a:p>
          <a:p>
            <a:pPr>
              <a:lnSpc>
                <a:spcPct val="80000"/>
              </a:lnSpc>
              <a:buFontTx/>
              <a:buNone/>
            </a:pPr>
            <a:r>
              <a:rPr lang="en-US" dirty="0" smtClean="0">
                <a:latin typeface="Courier New" pitchFamily="49" charset="0"/>
              </a:rPr>
              <a:t>2           511                 71</a:t>
            </a:r>
          </a:p>
          <a:p>
            <a:pPr>
              <a:lnSpc>
                <a:spcPct val="80000"/>
              </a:lnSpc>
              <a:buFontTx/>
              <a:buNone/>
            </a:pPr>
            <a:r>
              <a:rPr lang="en-US" dirty="0" smtClean="0">
                <a:latin typeface="Courier New" pitchFamily="49" charset="0"/>
              </a:rPr>
              <a:t>3          1374                159</a:t>
            </a:r>
          </a:p>
          <a:p>
            <a:pPr>
              <a:lnSpc>
                <a:spcPct val="80000"/>
              </a:lnSpc>
              <a:buFontTx/>
              <a:buNone/>
            </a:pPr>
            <a:r>
              <a:rPr lang="en-US" dirty="0" smtClean="0">
                <a:latin typeface="Courier New" pitchFamily="49" charset="0"/>
              </a:rPr>
              <a:t>4          2895                397</a:t>
            </a:r>
          </a:p>
          <a:p>
            <a:pPr>
              <a:lnSpc>
                <a:spcPct val="80000"/>
              </a:lnSpc>
              <a:buFontTx/>
              <a:buNone/>
            </a:pPr>
            <a:r>
              <a:rPr lang="en-US" dirty="0" smtClean="0">
                <a:latin typeface="Courier New" pitchFamily="49" charset="0"/>
              </a:rPr>
              <a:t>5          5260               1073</a:t>
            </a:r>
          </a:p>
          <a:p>
            <a:pPr>
              <a:lnSpc>
                <a:spcPct val="80000"/>
              </a:lnSpc>
              <a:buFontTx/>
              <a:buNone/>
            </a:pPr>
            <a:r>
              <a:rPr lang="en-US" dirty="0" smtClean="0">
                <a:latin typeface="Courier New" pitchFamily="49" charset="0"/>
              </a:rPr>
              <a:t>6          8655               3051</a:t>
            </a:r>
          </a:p>
          <a:p>
            <a:pPr>
              <a:lnSpc>
                <a:spcPct val="80000"/>
              </a:lnSpc>
              <a:buFontTx/>
              <a:buNone/>
            </a:pPr>
            <a:r>
              <a:rPr lang="en-US" dirty="0" smtClean="0">
                <a:latin typeface="Courier New" pitchFamily="49" charset="0"/>
              </a:rPr>
              <a:t>7         13266               8923</a:t>
            </a:r>
          </a:p>
          <a:p>
            <a:pPr>
              <a:lnSpc>
                <a:spcPct val="80000"/>
              </a:lnSpc>
              <a:buFontTx/>
              <a:buNone/>
            </a:pPr>
            <a:r>
              <a:rPr lang="en-US" dirty="0" smtClean="0">
                <a:latin typeface="Courier New" pitchFamily="49" charset="0"/>
              </a:rPr>
              <a:t>8         19279              26465</a:t>
            </a:r>
          </a:p>
          <a:p>
            <a:pPr>
              <a:lnSpc>
                <a:spcPct val="80000"/>
              </a:lnSpc>
              <a:buFontTx/>
              <a:buNone/>
            </a:pPr>
            <a:r>
              <a:rPr lang="en-US" dirty="0" smtClean="0">
                <a:latin typeface="Courier New" pitchFamily="49" charset="0"/>
              </a:rPr>
              <a:t>9         26880              79005</a:t>
            </a:r>
          </a:p>
          <a:p>
            <a:pPr>
              <a:lnSpc>
                <a:spcPct val="80000"/>
              </a:lnSpc>
              <a:buFontTx/>
              <a:buNone/>
            </a:pPr>
            <a:r>
              <a:rPr lang="en-US" dirty="0" smtClean="0">
                <a:latin typeface="Courier New" pitchFamily="49" charset="0"/>
              </a:rPr>
              <a:t>10        36255             236527</a:t>
            </a:r>
            <a:r>
              <a:rPr lang="en-US" sz="4400" dirty="0" smtClean="0"/>
              <a:t>   </a:t>
            </a:r>
            <a:endParaRPr lang="en-US" dirty="0" smtClean="0"/>
          </a:p>
          <a:p>
            <a:endParaRPr lang="en-GB" dirty="0"/>
          </a:p>
        </p:txBody>
      </p:sp>
      <p:sp>
        <p:nvSpPr>
          <p:cNvPr id="4" name="Footer Placeholder 3"/>
          <p:cNvSpPr>
            <a:spLocks noGrp="1"/>
          </p:cNvSpPr>
          <p:nvPr>
            <p:ph type="ftr" sz="quarter" idx="11"/>
          </p:nvPr>
        </p:nvSpPr>
        <p:spPr/>
        <p:txBody>
          <a:bodyPr/>
          <a:lstStyle/>
          <a:p>
            <a:r>
              <a:rPr lang="en-GB" smtClean="0"/>
              <a:t>CSE 246 Data Structures and Algorithms          Fall2009        Quratulain</a:t>
            </a:r>
            <a:endParaRPr lang="en-GB"/>
          </a:p>
        </p:txBody>
      </p:sp>
      <p:sp>
        <p:nvSpPr>
          <p:cNvPr id="5" name="Slide Number Placeholder 4"/>
          <p:cNvSpPr>
            <a:spLocks noGrp="1"/>
          </p:cNvSpPr>
          <p:nvPr>
            <p:ph type="sldNum" sz="quarter" idx="12"/>
          </p:nvPr>
        </p:nvSpPr>
        <p:spPr/>
        <p:txBody>
          <a:bodyPr/>
          <a:lstStyle/>
          <a:p>
            <a:fld id="{61778265-A953-45BD-952B-9F96E876DE07}" type="slidenum">
              <a:rPr lang="en-GB" smtClean="0"/>
              <a:pPr/>
              <a:t>16</a:t>
            </a:fld>
            <a:endParaRPr lang="en-GB"/>
          </a:p>
        </p:txBody>
      </p:sp>
      <p:graphicFrame>
        <p:nvGraphicFramePr>
          <p:cNvPr id="1026" name="Object 2"/>
          <p:cNvGraphicFramePr>
            <a:graphicFrameLocks noChangeAspect="1"/>
          </p:cNvGraphicFramePr>
          <p:nvPr/>
        </p:nvGraphicFramePr>
        <p:xfrm>
          <a:off x="4714876" y="1285860"/>
          <a:ext cx="3276600" cy="430213"/>
        </p:xfrm>
        <a:graphic>
          <a:graphicData uri="http://schemas.openxmlformats.org/presentationml/2006/ole">
            <p:oleObj spid="_x0000_s1026" name="Equation" r:id="rId4" imgW="1536480" imgH="203040" progId="Equation.3">
              <p:embed/>
            </p:oleObj>
          </a:graphicData>
        </a:graphic>
      </p:graphicFrame>
      <p:graphicFrame>
        <p:nvGraphicFramePr>
          <p:cNvPr id="1027" name="Object 3"/>
          <p:cNvGraphicFramePr>
            <a:graphicFrameLocks noChangeAspect="1"/>
          </p:cNvGraphicFramePr>
          <p:nvPr/>
        </p:nvGraphicFramePr>
        <p:xfrm>
          <a:off x="4714876" y="1666860"/>
          <a:ext cx="2971800" cy="454025"/>
        </p:xfrm>
        <a:graphic>
          <a:graphicData uri="http://schemas.openxmlformats.org/presentationml/2006/ole">
            <p:oleObj spid="_x0000_s1027" name="Equation" r:id="rId5" imgW="1320480" imgH="203040" progId="Equation.3">
              <p:embed/>
            </p:oleObj>
          </a:graphicData>
        </a:graphic>
      </p:graphicFrame>
      <p:graphicFrame>
        <p:nvGraphicFramePr>
          <p:cNvPr id="1028" name="Object 4"/>
          <p:cNvGraphicFramePr>
            <a:graphicFrameLocks noChangeAspect="1"/>
          </p:cNvGraphicFramePr>
          <p:nvPr/>
        </p:nvGraphicFramePr>
        <p:xfrm>
          <a:off x="2757510" y="2448790"/>
          <a:ext cx="2514600" cy="328613"/>
        </p:xfrm>
        <a:graphic>
          <a:graphicData uri="http://schemas.openxmlformats.org/presentationml/2006/ole">
            <p:oleObj spid="_x0000_s1028" name="Equation" r:id="rId6" imgW="1536480" imgH="203040" progId="Equation.3">
              <p:embed/>
            </p:oleObj>
          </a:graphicData>
        </a:graphic>
      </p:graphicFrame>
      <p:graphicFrame>
        <p:nvGraphicFramePr>
          <p:cNvPr id="1029" name="Object 5"/>
          <p:cNvGraphicFramePr>
            <a:graphicFrameLocks noChangeAspect="1"/>
          </p:cNvGraphicFramePr>
          <p:nvPr/>
        </p:nvGraphicFramePr>
        <p:xfrm>
          <a:off x="5653110" y="2461669"/>
          <a:ext cx="2133600" cy="325438"/>
        </p:xfrm>
        <a:graphic>
          <a:graphicData uri="http://schemas.openxmlformats.org/presentationml/2006/ole">
            <p:oleObj spid="_x0000_s1029" name="Equation" r:id="rId7" imgW="1320480" imgH="203040" progId="Equation.3">
              <p:embed/>
            </p:oleObj>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Happened?</a:t>
            </a:r>
            <a:endParaRPr lang="en-GB" dirty="0"/>
          </a:p>
        </p:txBody>
      </p:sp>
      <p:sp>
        <p:nvSpPr>
          <p:cNvPr id="4" name="Footer Placeholder 3"/>
          <p:cNvSpPr>
            <a:spLocks noGrp="1"/>
          </p:cNvSpPr>
          <p:nvPr>
            <p:ph type="ftr" sz="quarter" idx="11"/>
          </p:nvPr>
        </p:nvSpPr>
        <p:spPr>
          <a:xfrm>
            <a:off x="1142976" y="6305550"/>
            <a:ext cx="7467624" cy="476250"/>
          </a:xfrm>
        </p:spPr>
        <p:txBody>
          <a:bodyPr/>
          <a:lstStyle/>
          <a:p>
            <a:r>
              <a:rPr lang="en-GB" dirty="0" smtClean="0"/>
              <a:t>CSE 246 Data Structures and Algorithms          </a:t>
            </a:r>
            <a:r>
              <a:rPr lang="en-GB" dirty="0" smtClean="0"/>
              <a:t>         Fall2009                                                               Quratulain</a:t>
            </a:r>
            <a:endParaRPr lang="en-GB" dirty="0"/>
          </a:p>
        </p:txBody>
      </p:sp>
      <p:sp>
        <p:nvSpPr>
          <p:cNvPr id="5" name="Slide Number Placeholder 4"/>
          <p:cNvSpPr>
            <a:spLocks noGrp="1"/>
          </p:cNvSpPr>
          <p:nvPr>
            <p:ph type="sldNum" sz="quarter" idx="12"/>
          </p:nvPr>
        </p:nvSpPr>
        <p:spPr/>
        <p:txBody>
          <a:bodyPr/>
          <a:lstStyle/>
          <a:p>
            <a:fld id="{61778265-A953-45BD-952B-9F96E876DE07}" type="slidenum">
              <a:rPr lang="en-GB" smtClean="0"/>
              <a:pPr/>
              <a:t>17</a:t>
            </a:fld>
            <a:endParaRPr lang="en-GB"/>
          </a:p>
        </p:txBody>
      </p:sp>
      <p:sp>
        <p:nvSpPr>
          <p:cNvPr id="6" name="Rectangle 3"/>
          <p:cNvSpPr txBox="1">
            <a:spLocks noChangeArrowheads="1"/>
          </p:cNvSpPr>
          <p:nvPr/>
        </p:nvSpPr>
        <p:spPr>
          <a:xfrm>
            <a:off x="1071538" y="1500174"/>
            <a:ext cx="7772400" cy="4543428"/>
          </a:xfrm>
          <a:prstGeom prst="rect">
            <a:avLst/>
          </a:prstGeom>
        </p:spPr>
        <p:txBody>
          <a:bodyPr>
            <a:normAutofit/>
          </a:bodyPr>
          <a:lstStyle/>
          <a:p>
            <a:pPr marL="365760" marR="0" lvl="0" indent="-283464" algn="l" defTabSz="914400" rtl="0" eaLnBrk="1" fontAlgn="auto" latinLnBrk="0" hangingPunct="1">
              <a:lnSpc>
                <a:spcPct val="80000"/>
              </a:lnSpc>
              <a:spcBef>
                <a:spcPts val="600"/>
              </a:spcBef>
              <a:spcAft>
                <a:spcPts val="0"/>
              </a:spcAft>
              <a:buClr>
                <a:schemeClr val="accent1"/>
              </a:buClr>
              <a:buSzPct val="80000"/>
              <a:buFontTx/>
              <a:buNone/>
              <a:tabLst/>
              <a:defRPr/>
            </a:pPr>
            <a:r>
              <a:rPr kumimoji="0" lang="en-US" sz="1800" b="0" i="0" u="none" strike="noStrike" kern="1200" cap="none" spc="0" normalizeH="0" baseline="0" noProof="0" dirty="0" smtClean="0">
                <a:ln>
                  <a:noFill/>
                </a:ln>
                <a:solidFill>
                  <a:schemeClr val="tx1"/>
                </a:solidFill>
                <a:effectLst/>
                <a:uLnTx/>
                <a:uFillTx/>
                <a:latin typeface="Courier New" pitchFamily="49" charset="0"/>
                <a:ea typeface="+mn-ea"/>
                <a:cs typeface="+mn-cs"/>
              </a:rPr>
              <a:t>N</a:t>
            </a:r>
          </a:p>
          <a:p>
            <a:pPr marL="365760" marR="0" lvl="0" indent="-283464" algn="l" defTabSz="914400" rtl="0" eaLnBrk="1" fontAlgn="auto" latinLnBrk="0" hangingPunct="1">
              <a:lnSpc>
                <a:spcPct val="80000"/>
              </a:lnSpc>
              <a:spcBef>
                <a:spcPts val="600"/>
              </a:spcBef>
              <a:spcAft>
                <a:spcPts val="0"/>
              </a:spcAft>
              <a:buClr>
                <a:schemeClr val="accent1"/>
              </a:buClr>
              <a:buSzPct val="80000"/>
              <a:buFontTx/>
              <a:buNone/>
              <a:tabLst/>
              <a:defRPr/>
            </a:pPr>
            <a:r>
              <a:rPr kumimoji="0" lang="en-US" sz="1800" b="0" i="0" u="none" strike="noStrike" kern="1200" cap="none" spc="0" normalizeH="0" baseline="0" noProof="0" dirty="0" smtClean="0">
                <a:ln>
                  <a:noFill/>
                </a:ln>
                <a:solidFill>
                  <a:schemeClr val="tx1"/>
                </a:solidFill>
                <a:effectLst/>
                <a:uLnTx/>
                <a:uFillTx/>
                <a:latin typeface="Courier New" pitchFamily="49" charset="0"/>
                <a:ea typeface="+mn-ea"/>
                <a:cs typeface="+mn-cs"/>
              </a:rPr>
              <a:t>1            37           12         32.4</a:t>
            </a:r>
          </a:p>
          <a:p>
            <a:pPr marL="365760" marR="0" lvl="0" indent="-283464" algn="l" defTabSz="914400" rtl="0" eaLnBrk="1" fontAlgn="auto" latinLnBrk="0" hangingPunct="1">
              <a:lnSpc>
                <a:spcPct val="80000"/>
              </a:lnSpc>
              <a:spcBef>
                <a:spcPts val="600"/>
              </a:spcBef>
              <a:spcAft>
                <a:spcPts val="0"/>
              </a:spcAft>
              <a:buClr>
                <a:schemeClr val="accent1"/>
              </a:buClr>
              <a:buSzPct val="80000"/>
              <a:buFontTx/>
              <a:buNone/>
              <a:tabLst/>
              <a:defRPr/>
            </a:pPr>
            <a:r>
              <a:rPr kumimoji="0" lang="en-US" sz="1800" b="0" i="0" u="none" strike="noStrike" kern="1200" cap="none" spc="0" normalizeH="0" baseline="0" noProof="0" dirty="0" smtClean="0">
                <a:ln>
                  <a:noFill/>
                </a:ln>
                <a:solidFill>
                  <a:schemeClr val="tx1"/>
                </a:solidFill>
                <a:effectLst/>
                <a:uLnTx/>
                <a:uFillTx/>
                <a:latin typeface="Courier New" pitchFamily="49" charset="0"/>
                <a:ea typeface="+mn-ea"/>
                <a:cs typeface="+mn-cs"/>
              </a:rPr>
              <a:t>2            71           36         50.7</a:t>
            </a:r>
          </a:p>
          <a:p>
            <a:pPr marL="365760" marR="0" lvl="0" indent="-283464" algn="l" defTabSz="914400" rtl="0" eaLnBrk="1" fontAlgn="auto" latinLnBrk="0" hangingPunct="1">
              <a:lnSpc>
                <a:spcPct val="80000"/>
              </a:lnSpc>
              <a:spcBef>
                <a:spcPts val="600"/>
              </a:spcBef>
              <a:spcAft>
                <a:spcPts val="0"/>
              </a:spcAft>
              <a:buClr>
                <a:schemeClr val="accent1"/>
              </a:buClr>
              <a:buSzPct val="80000"/>
              <a:buFontTx/>
              <a:buNone/>
              <a:tabLst/>
              <a:defRPr/>
            </a:pPr>
            <a:r>
              <a:rPr kumimoji="0" lang="en-US" sz="1800" b="0" i="0" u="none" strike="noStrike" kern="1200" cap="none" spc="0" normalizeH="0" baseline="0" noProof="0" dirty="0" smtClean="0">
                <a:ln>
                  <a:noFill/>
                </a:ln>
                <a:solidFill>
                  <a:schemeClr val="tx1"/>
                </a:solidFill>
                <a:effectLst/>
                <a:uLnTx/>
                <a:uFillTx/>
                <a:latin typeface="Courier New" pitchFamily="49" charset="0"/>
                <a:ea typeface="+mn-ea"/>
                <a:cs typeface="+mn-cs"/>
              </a:rPr>
              <a:t>3           159          108         67.9</a:t>
            </a:r>
          </a:p>
          <a:p>
            <a:pPr marL="365760" marR="0" lvl="0" indent="-283464" algn="l" defTabSz="914400" rtl="0" eaLnBrk="1" fontAlgn="auto" latinLnBrk="0" hangingPunct="1">
              <a:lnSpc>
                <a:spcPct val="80000"/>
              </a:lnSpc>
              <a:spcBef>
                <a:spcPts val="600"/>
              </a:spcBef>
              <a:spcAft>
                <a:spcPts val="0"/>
              </a:spcAft>
              <a:buClr>
                <a:schemeClr val="accent1"/>
              </a:buClr>
              <a:buSzPct val="80000"/>
              <a:buFontTx/>
              <a:buNone/>
              <a:tabLst/>
              <a:defRPr/>
            </a:pPr>
            <a:r>
              <a:rPr kumimoji="0" lang="en-US" sz="1800" b="0" i="0" u="none" strike="noStrike" kern="1200" cap="none" spc="0" normalizeH="0" baseline="0" noProof="0" dirty="0" smtClean="0">
                <a:ln>
                  <a:noFill/>
                </a:ln>
                <a:solidFill>
                  <a:schemeClr val="tx1"/>
                </a:solidFill>
                <a:effectLst/>
                <a:uLnTx/>
                <a:uFillTx/>
                <a:latin typeface="Courier New" pitchFamily="49" charset="0"/>
                <a:ea typeface="+mn-ea"/>
                <a:cs typeface="+mn-cs"/>
              </a:rPr>
              <a:t>4           397          324         81.6</a:t>
            </a:r>
          </a:p>
          <a:p>
            <a:pPr marL="365760" marR="0" lvl="0" indent="-283464" algn="l" defTabSz="914400" rtl="0" eaLnBrk="1" fontAlgn="auto" latinLnBrk="0" hangingPunct="1">
              <a:lnSpc>
                <a:spcPct val="80000"/>
              </a:lnSpc>
              <a:spcBef>
                <a:spcPts val="600"/>
              </a:spcBef>
              <a:spcAft>
                <a:spcPts val="0"/>
              </a:spcAft>
              <a:buClr>
                <a:schemeClr val="accent1"/>
              </a:buClr>
              <a:buSzPct val="80000"/>
              <a:buFontTx/>
              <a:buNone/>
              <a:tabLst/>
              <a:defRPr/>
            </a:pPr>
            <a:r>
              <a:rPr kumimoji="0" lang="en-US" sz="1800" b="0" i="0" u="none" strike="noStrike" kern="1200" cap="none" spc="0" normalizeH="0" baseline="0" noProof="0" dirty="0" smtClean="0">
                <a:ln>
                  <a:noFill/>
                </a:ln>
                <a:solidFill>
                  <a:schemeClr val="tx1"/>
                </a:solidFill>
                <a:effectLst/>
                <a:uLnTx/>
                <a:uFillTx/>
                <a:latin typeface="Courier New" pitchFamily="49" charset="0"/>
                <a:ea typeface="+mn-ea"/>
                <a:cs typeface="+mn-cs"/>
              </a:rPr>
              <a:t>5          1073          972         90.6</a:t>
            </a:r>
          </a:p>
          <a:p>
            <a:pPr marL="365760" marR="0" lvl="0" indent="-283464" algn="l" defTabSz="914400" rtl="0" eaLnBrk="1" fontAlgn="auto" latinLnBrk="0" hangingPunct="1">
              <a:lnSpc>
                <a:spcPct val="80000"/>
              </a:lnSpc>
              <a:spcBef>
                <a:spcPts val="600"/>
              </a:spcBef>
              <a:spcAft>
                <a:spcPts val="0"/>
              </a:spcAft>
              <a:buClr>
                <a:schemeClr val="accent1"/>
              </a:buClr>
              <a:buSzPct val="80000"/>
              <a:buFontTx/>
              <a:buNone/>
              <a:tabLst/>
              <a:defRPr/>
            </a:pPr>
            <a:r>
              <a:rPr kumimoji="0" lang="en-US" sz="1800" b="0" i="0" u="none" strike="noStrike" kern="1200" cap="none" spc="0" normalizeH="0" baseline="0" noProof="0" dirty="0" smtClean="0">
                <a:ln>
                  <a:noFill/>
                </a:ln>
                <a:solidFill>
                  <a:schemeClr val="tx1"/>
                </a:solidFill>
                <a:effectLst/>
                <a:uLnTx/>
                <a:uFillTx/>
                <a:latin typeface="Courier New" pitchFamily="49" charset="0"/>
                <a:ea typeface="+mn-ea"/>
                <a:cs typeface="+mn-cs"/>
              </a:rPr>
              <a:t>6          3051         2916         95.6</a:t>
            </a:r>
          </a:p>
          <a:p>
            <a:pPr marL="365760" marR="0" lvl="0" indent="-283464" algn="l" defTabSz="914400" rtl="0" eaLnBrk="1" fontAlgn="auto" latinLnBrk="0" hangingPunct="1">
              <a:lnSpc>
                <a:spcPct val="80000"/>
              </a:lnSpc>
              <a:spcBef>
                <a:spcPts val="600"/>
              </a:spcBef>
              <a:spcAft>
                <a:spcPts val="0"/>
              </a:spcAft>
              <a:buClr>
                <a:schemeClr val="accent1"/>
              </a:buClr>
              <a:buSzPct val="80000"/>
              <a:buFontTx/>
              <a:buNone/>
              <a:tabLst/>
              <a:defRPr/>
            </a:pPr>
            <a:r>
              <a:rPr kumimoji="0" lang="en-US" sz="1800" b="0" i="0" u="none" strike="noStrike" kern="1200" cap="none" spc="0" normalizeH="0" baseline="0" noProof="0" dirty="0" smtClean="0">
                <a:ln>
                  <a:noFill/>
                </a:ln>
                <a:solidFill>
                  <a:schemeClr val="tx1"/>
                </a:solidFill>
                <a:effectLst/>
                <a:uLnTx/>
                <a:uFillTx/>
                <a:latin typeface="Courier New" pitchFamily="49" charset="0"/>
                <a:ea typeface="+mn-ea"/>
                <a:cs typeface="+mn-cs"/>
              </a:rPr>
              <a:t>7          8923         8748         98.0</a:t>
            </a:r>
          </a:p>
          <a:p>
            <a:pPr marL="365760" marR="0" lvl="0" indent="-283464" algn="l" defTabSz="914400" rtl="0" eaLnBrk="1" fontAlgn="auto" latinLnBrk="0" hangingPunct="1">
              <a:lnSpc>
                <a:spcPct val="80000"/>
              </a:lnSpc>
              <a:spcBef>
                <a:spcPts val="600"/>
              </a:spcBef>
              <a:spcAft>
                <a:spcPts val="0"/>
              </a:spcAft>
              <a:buClr>
                <a:schemeClr val="accent1"/>
              </a:buClr>
              <a:buSzPct val="80000"/>
              <a:buFontTx/>
              <a:buNone/>
              <a:tabLst/>
              <a:defRPr/>
            </a:pPr>
            <a:r>
              <a:rPr kumimoji="0" lang="en-US" sz="1800" b="0" i="0" u="none" strike="noStrike" kern="1200" cap="none" spc="0" normalizeH="0" baseline="0" noProof="0" dirty="0" smtClean="0">
                <a:ln>
                  <a:noFill/>
                </a:ln>
                <a:solidFill>
                  <a:schemeClr val="tx1"/>
                </a:solidFill>
                <a:effectLst/>
                <a:uLnTx/>
                <a:uFillTx/>
                <a:latin typeface="Courier New" pitchFamily="49" charset="0"/>
                <a:ea typeface="+mn-ea"/>
                <a:cs typeface="+mn-cs"/>
              </a:rPr>
              <a:t>8         26465        26244         99.2</a:t>
            </a:r>
          </a:p>
          <a:p>
            <a:pPr marL="365760" marR="0" lvl="0" indent="-283464" algn="l" defTabSz="914400" rtl="0" eaLnBrk="1" fontAlgn="auto" latinLnBrk="0" hangingPunct="1">
              <a:lnSpc>
                <a:spcPct val="80000"/>
              </a:lnSpc>
              <a:spcBef>
                <a:spcPts val="600"/>
              </a:spcBef>
              <a:spcAft>
                <a:spcPts val="0"/>
              </a:spcAft>
              <a:buClr>
                <a:schemeClr val="accent1"/>
              </a:buClr>
              <a:buSzPct val="80000"/>
              <a:buFontTx/>
              <a:buNone/>
              <a:tabLst/>
              <a:defRPr/>
            </a:pPr>
            <a:r>
              <a:rPr kumimoji="0" lang="en-US" sz="1800" b="0" i="0" u="none" strike="noStrike" kern="1200" cap="none" spc="0" normalizeH="0" baseline="0" noProof="0" dirty="0" smtClean="0">
                <a:ln>
                  <a:noFill/>
                </a:ln>
                <a:solidFill>
                  <a:schemeClr val="tx1"/>
                </a:solidFill>
                <a:effectLst/>
                <a:uLnTx/>
                <a:uFillTx/>
                <a:latin typeface="Courier New" pitchFamily="49" charset="0"/>
                <a:ea typeface="+mn-ea"/>
                <a:cs typeface="+mn-cs"/>
              </a:rPr>
              <a:t>9         79005        78732         99.7</a:t>
            </a:r>
          </a:p>
          <a:p>
            <a:pPr marL="365760" marR="0" lvl="0" indent="-283464" algn="l" defTabSz="914400" rtl="0" eaLnBrk="1" fontAlgn="auto" latinLnBrk="0" hangingPunct="1">
              <a:lnSpc>
                <a:spcPct val="80000"/>
              </a:lnSpc>
              <a:spcBef>
                <a:spcPts val="600"/>
              </a:spcBef>
              <a:spcAft>
                <a:spcPts val="0"/>
              </a:spcAft>
              <a:buClr>
                <a:schemeClr val="accent1"/>
              </a:buClr>
              <a:buSzPct val="80000"/>
              <a:buFontTx/>
              <a:buNone/>
              <a:tabLst/>
              <a:defRPr/>
            </a:pPr>
            <a:r>
              <a:rPr kumimoji="0" lang="en-US" sz="1800" b="0" i="0" u="none" strike="noStrike" kern="1200" cap="none" spc="0" normalizeH="0" baseline="0" noProof="0" dirty="0" smtClean="0">
                <a:ln>
                  <a:noFill/>
                </a:ln>
                <a:solidFill>
                  <a:schemeClr val="tx1"/>
                </a:solidFill>
                <a:effectLst/>
                <a:uLnTx/>
                <a:uFillTx/>
                <a:latin typeface="Courier New" pitchFamily="49" charset="0"/>
                <a:ea typeface="+mn-ea"/>
                <a:cs typeface="+mn-cs"/>
              </a:rPr>
              <a:t>10       236527       236196         99.9</a:t>
            </a:r>
          </a:p>
          <a:p>
            <a:pPr marL="365760" marR="0" lvl="0" indent="-283464" algn="l" defTabSz="914400" rtl="0" eaLnBrk="1" fontAlgn="auto" latinLnBrk="0" hangingPunct="1">
              <a:lnSpc>
                <a:spcPct val="80000"/>
              </a:lnSpc>
              <a:spcBef>
                <a:spcPts val="600"/>
              </a:spcBef>
              <a:spcAft>
                <a:spcPts val="0"/>
              </a:spcAft>
              <a:buClr>
                <a:schemeClr val="accent1"/>
              </a:buClr>
              <a:buSzPct val="80000"/>
              <a:buFontTx/>
              <a:buNone/>
              <a:tabLst/>
              <a:defRPr/>
            </a:pPr>
            <a:endParaRPr kumimoji="0" lang="en-US" sz="1800" b="0" i="0" u="none" strike="noStrike" kern="1200" cap="none" spc="0" normalizeH="0" baseline="0" noProof="0" dirty="0" smtClean="0">
              <a:ln>
                <a:noFill/>
              </a:ln>
              <a:solidFill>
                <a:schemeClr val="tx1"/>
              </a:solidFill>
              <a:effectLst/>
              <a:uLnTx/>
              <a:uFillTx/>
              <a:latin typeface="Courier New" pitchFamily="49" charset="0"/>
              <a:ea typeface="+mn-ea"/>
              <a:cs typeface="+mn-cs"/>
            </a:endParaRPr>
          </a:p>
          <a:p>
            <a:pPr marL="640080" marR="0" lvl="1" indent="-237744" algn="l" defTabSz="914400" rtl="0" eaLnBrk="1" fontAlgn="auto" latinLnBrk="0" hangingPunct="1">
              <a:lnSpc>
                <a:spcPct val="80000"/>
              </a:lnSpc>
              <a:spcBef>
                <a:spcPts val="550"/>
              </a:spcBef>
              <a:spcAft>
                <a:spcPts val="0"/>
              </a:spcAft>
              <a:buClr>
                <a:schemeClr val="accent1"/>
              </a:buClr>
              <a:buSzTx/>
              <a:buFont typeface="Verdana"/>
              <a:buChar char="◦"/>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One term dominated the sum   </a:t>
            </a:r>
            <a:endParaRPr kumimoji="0" lang="en-US" sz="2800" b="0" i="0" u="none" strike="noStrike" kern="1200" cap="none" spc="0" normalizeH="0" baseline="0" noProof="0" dirty="0">
              <a:ln>
                <a:noFill/>
              </a:ln>
              <a:solidFill>
                <a:schemeClr val="tx1"/>
              </a:solidFill>
              <a:effectLst/>
              <a:uLnTx/>
              <a:uFillTx/>
              <a:latin typeface="+mn-lt"/>
              <a:ea typeface="+mn-ea"/>
              <a:cs typeface="+mn-cs"/>
            </a:endParaRPr>
          </a:p>
        </p:txBody>
      </p:sp>
      <p:graphicFrame>
        <p:nvGraphicFramePr>
          <p:cNvPr id="2050" name="Object 2"/>
          <p:cNvGraphicFramePr>
            <a:graphicFrameLocks noChangeAspect="1"/>
          </p:cNvGraphicFramePr>
          <p:nvPr/>
        </p:nvGraphicFramePr>
        <p:xfrm>
          <a:off x="2214546" y="1500174"/>
          <a:ext cx="2133600" cy="325438"/>
        </p:xfrm>
        <a:graphic>
          <a:graphicData uri="http://schemas.openxmlformats.org/presentationml/2006/ole">
            <p:oleObj spid="_x0000_s2050" name="Equation" r:id="rId4" imgW="1320480" imgH="203040" progId="Equation.3">
              <p:embed/>
            </p:oleObj>
          </a:graphicData>
        </a:graphic>
      </p:graphicFrame>
      <p:graphicFrame>
        <p:nvGraphicFramePr>
          <p:cNvPr id="2051" name="Object 3"/>
          <p:cNvGraphicFramePr>
            <a:graphicFrameLocks noChangeAspect="1"/>
          </p:cNvGraphicFramePr>
          <p:nvPr/>
        </p:nvGraphicFramePr>
        <p:xfrm>
          <a:off x="4805346" y="1500174"/>
          <a:ext cx="615950" cy="325438"/>
        </p:xfrm>
        <a:graphic>
          <a:graphicData uri="http://schemas.openxmlformats.org/presentationml/2006/ole">
            <p:oleObj spid="_x0000_s2051" name="Equation" r:id="rId5" imgW="380880" imgH="203040" progId="Equation.3">
              <p:embed/>
            </p:oleObj>
          </a:graphicData>
        </a:graphic>
      </p:graphicFrame>
      <p:graphicFrame>
        <p:nvGraphicFramePr>
          <p:cNvPr id="2052" name="Object 4"/>
          <p:cNvGraphicFramePr>
            <a:graphicFrameLocks noChangeAspect="1"/>
          </p:cNvGraphicFramePr>
          <p:nvPr/>
        </p:nvGraphicFramePr>
        <p:xfrm>
          <a:off x="6253146" y="1500174"/>
          <a:ext cx="1003300" cy="325438"/>
        </p:xfrm>
        <a:graphic>
          <a:graphicData uri="http://schemas.openxmlformats.org/presentationml/2006/ole">
            <p:oleObj spid="_x0000_s2052" name="Equation" r:id="rId6" imgW="622080" imgH="203040" progId="Equation.3">
              <p:embed/>
            </p:oleObj>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400" dirty="0" smtClean="0"/>
              <a:t>As N Grows, Some Terms Dominate</a:t>
            </a:r>
            <a:endParaRPr lang="en-GB" dirty="0"/>
          </a:p>
        </p:txBody>
      </p:sp>
      <p:sp>
        <p:nvSpPr>
          <p:cNvPr id="4" name="Footer Placeholder 3"/>
          <p:cNvSpPr>
            <a:spLocks noGrp="1"/>
          </p:cNvSpPr>
          <p:nvPr>
            <p:ph type="ftr" sz="quarter" idx="11"/>
          </p:nvPr>
        </p:nvSpPr>
        <p:spPr>
          <a:xfrm>
            <a:off x="1142976" y="6305550"/>
            <a:ext cx="7467624" cy="476250"/>
          </a:xfrm>
        </p:spPr>
        <p:txBody>
          <a:bodyPr/>
          <a:lstStyle/>
          <a:p>
            <a:r>
              <a:rPr lang="en-GB" dirty="0" smtClean="0"/>
              <a:t>CSE 246 Data Structures and Algorithms          </a:t>
            </a:r>
            <a:r>
              <a:rPr lang="en-GB" dirty="0" smtClean="0"/>
              <a:t>           Fall2009                                                              </a:t>
            </a:r>
            <a:r>
              <a:rPr lang="en-GB" dirty="0" smtClean="0"/>
              <a:t>Quratulain</a:t>
            </a:r>
            <a:endParaRPr lang="en-GB" dirty="0"/>
          </a:p>
        </p:txBody>
      </p:sp>
      <p:sp>
        <p:nvSpPr>
          <p:cNvPr id="5" name="Slide Number Placeholder 4"/>
          <p:cNvSpPr>
            <a:spLocks noGrp="1"/>
          </p:cNvSpPr>
          <p:nvPr>
            <p:ph type="sldNum" sz="quarter" idx="12"/>
          </p:nvPr>
        </p:nvSpPr>
        <p:spPr/>
        <p:txBody>
          <a:bodyPr/>
          <a:lstStyle/>
          <a:p>
            <a:fld id="{61778265-A953-45BD-952B-9F96E876DE07}" type="slidenum">
              <a:rPr lang="en-GB" smtClean="0"/>
              <a:pPr/>
              <a:t>18</a:t>
            </a:fld>
            <a:endParaRPr lang="en-GB"/>
          </a:p>
        </p:txBody>
      </p:sp>
      <p:graphicFrame>
        <p:nvGraphicFramePr>
          <p:cNvPr id="3074" name="Object 2"/>
          <p:cNvGraphicFramePr>
            <a:graphicFrameLocks noChangeAspect="1"/>
          </p:cNvGraphicFramePr>
          <p:nvPr>
            <p:ph idx="1"/>
          </p:nvPr>
        </p:nvGraphicFramePr>
        <p:xfrm>
          <a:off x="1435100" y="1809099"/>
          <a:ext cx="7499350" cy="4078002"/>
        </p:xfrm>
        <a:graphic>
          <a:graphicData uri="http://schemas.openxmlformats.org/presentationml/2006/ole">
            <p:oleObj spid="_x0000_s3074" name="Document" r:id="rId4" imgW="7759080" imgH="4219560" progId="Word.Document.8">
              <p:embed/>
            </p:oleObj>
          </a:graphicData>
        </a:graphic>
      </p:graphicFrame>
      <p:sp>
        <p:nvSpPr>
          <p:cNvPr id="7" name="Line 4"/>
          <p:cNvSpPr>
            <a:spLocks noChangeShapeType="1"/>
          </p:cNvSpPr>
          <p:nvPr/>
        </p:nvSpPr>
        <p:spPr bwMode="auto">
          <a:xfrm>
            <a:off x="1157318" y="2214554"/>
            <a:ext cx="7772400" cy="0"/>
          </a:xfrm>
          <a:prstGeom prst="line">
            <a:avLst/>
          </a:prstGeom>
          <a:noFill/>
          <a:ln w="9525">
            <a:solidFill>
              <a:schemeClr val="tx1"/>
            </a:solidFill>
            <a:round/>
            <a:headEnd/>
            <a:tailEnd/>
          </a:ln>
          <a:effectLst/>
        </p:spPr>
        <p:txBody>
          <a:bodyPr wrap="none" anchor="ctr"/>
          <a:lstStyle/>
          <a:p>
            <a:endParaRPr lang="en-GB"/>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Order of Magnitude Analysis</a:t>
            </a:r>
            <a:endParaRPr lang="en-GB" dirty="0"/>
          </a:p>
        </p:txBody>
      </p:sp>
      <p:sp>
        <p:nvSpPr>
          <p:cNvPr id="4" name="Footer Placeholder 3"/>
          <p:cNvSpPr>
            <a:spLocks noGrp="1"/>
          </p:cNvSpPr>
          <p:nvPr>
            <p:ph type="ftr" sz="quarter" idx="11"/>
          </p:nvPr>
        </p:nvSpPr>
        <p:spPr>
          <a:xfrm>
            <a:off x="1214414" y="6305550"/>
            <a:ext cx="7396186" cy="476250"/>
          </a:xfrm>
        </p:spPr>
        <p:txBody>
          <a:bodyPr/>
          <a:lstStyle/>
          <a:p>
            <a:r>
              <a:rPr lang="en-GB" dirty="0" smtClean="0"/>
              <a:t>CSE 246 Data Structures and Algorithms         </a:t>
            </a:r>
            <a:r>
              <a:rPr lang="en-GB" dirty="0" smtClean="0"/>
              <a:t>              </a:t>
            </a:r>
            <a:r>
              <a:rPr lang="en-GB" dirty="0" smtClean="0"/>
              <a:t>Fall2009     </a:t>
            </a:r>
            <a:r>
              <a:rPr lang="en-GB" dirty="0" smtClean="0"/>
              <a:t>                                               </a:t>
            </a:r>
            <a:r>
              <a:rPr lang="en-GB" dirty="0" smtClean="0"/>
              <a:t>Quratulain</a:t>
            </a:r>
            <a:endParaRPr lang="en-GB" dirty="0"/>
          </a:p>
        </p:txBody>
      </p:sp>
      <p:sp>
        <p:nvSpPr>
          <p:cNvPr id="5" name="Slide Number Placeholder 4"/>
          <p:cNvSpPr>
            <a:spLocks noGrp="1"/>
          </p:cNvSpPr>
          <p:nvPr>
            <p:ph type="sldNum" sz="quarter" idx="12"/>
          </p:nvPr>
        </p:nvSpPr>
        <p:spPr/>
        <p:txBody>
          <a:bodyPr/>
          <a:lstStyle/>
          <a:p>
            <a:fld id="{61778265-A953-45BD-952B-9F96E876DE07}" type="slidenum">
              <a:rPr lang="en-GB" smtClean="0"/>
              <a:pPr/>
              <a:t>19</a:t>
            </a:fld>
            <a:endParaRPr lang="en-GB"/>
          </a:p>
        </p:txBody>
      </p:sp>
      <p:sp>
        <p:nvSpPr>
          <p:cNvPr id="6" name="Rectangle 3"/>
          <p:cNvSpPr txBox="1">
            <a:spLocks noChangeArrowheads="1"/>
          </p:cNvSpPr>
          <p:nvPr/>
        </p:nvSpPr>
        <p:spPr>
          <a:xfrm>
            <a:off x="1142976" y="1981200"/>
            <a:ext cx="7315224" cy="4114800"/>
          </a:xfrm>
          <a:prstGeom prst="rect">
            <a:avLst/>
          </a:prstGeom>
        </p:spPr>
        <p:txBody>
          <a:bodyPr>
            <a:normAutofit/>
          </a:bodyPr>
          <a:lstStyle/>
          <a:p>
            <a:pPr marL="365760" marR="0" lvl="0" indent="-283464" algn="l" defTabSz="914400" rtl="0" eaLnBrk="1" fontAlgn="auto" latinLnBrk="0" hangingPunct="1">
              <a:lnSpc>
                <a:spcPct val="100000"/>
              </a:lnSpc>
              <a:spcBef>
                <a:spcPts val="600"/>
              </a:spcBef>
              <a:spcAft>
                <a:spcPts val="0"/>
              </a:spcAft>
              <a:buClr>
                <a:schemeClr val="accent1"/>
              </a:buClr>
              <a:buSzPct val="80000"/>
              <a:buFontTx/>
              <a:buNone/>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Measure speed with respect to the part of the sum that grows quickest</a:t>
            </a:r>
          </a:p>
          <a:p>
            <a:pPr marL="365760" marR="0" lvl="0" indent="-283464" algn="l" defTabSz="914400" rtl="0" eaLnBrk="1" fontAlgn="auto" latinLnBrk="0" hangingPunct="1">
              <a:lnSpc>
                <a:spcPct val="100000"/>
              </a:lnSpc>
              <a:spcBef>
                <a:spcPts val="600"/>
              </a:spcBef>
              <a:spcAft>
                <a:spcPts val="0"/>
              </a:spcAft>
              <a:buClr>
                <a:schemeClr val="accent1"/>
              </a:buClr>
              <a:buSzPct val="80000"/>
              <a:buFontTx/>
              <a:buNone/>
              <a:tabLst/>
              <a:defRPr/>
            </a:pPr>
            <a:endParaRPr kumimoji="0" lang="en-US" sz="2800" b="0" i="0" u="none" strike="noStrike" kern="1200" cap="none" spc="0" normalizeH="0" baseline="0" noProof="0" dirty="0" smtClean="0">
              <a:ln>
                <a:noFill/>
              </a:ln>
              <a:solidFill>
                <a:schemeClr val="tx1"/>
              </a:solidFill>
              <a:effectLst/>
              <a:uLnTx/>
              <a:uFillTx/>
              <a:latin typeface="+mn-lt"/>
              <a:ea typeface="+mn-ea"/>
              <a:cs typeface="+mn-cs"/>
            </a:endParaRPr>
          </a:p>
          <a:p>
            <a:pPr marL="365760" marR="0" lvl="0" indent="-283464" algn="l" defTabSz="914400" rtl="0" eaLnBrk="1" fontAlgn="auto" latinLnBrk="0" hangingPunct="1">
              <a:lnSpc>
                <a:spcPct val="100000"/>
              </a:lnSpc>
              <a:spcBef>
                <a:spcPts val="600"/>
              </a:spcBef>
              <a:spcAft>
                <a:spcPts val="0"/>
              </a:spcAft>
              <a:buClr>
                <a:schemeClr val="accent1"/>
              </a:buClr>
              <a:buSzPct val="80000"/>
              <a:buFontTx/>
              <a:buNone/>
              <a:tabLst/>
              <a:defRPr/>
            </a:pPr>
            <a:endParaRPr kumimoji="0" lang="en-US" sz="2800" b="0" i="0" u="none" strike="noStrike" kern="1200" cap="none" spc="0" normalizeH="0" baseline="0" noProof="0" dirty="0" smtClean="0">
              <a:ln>
                <a:noFill/>
              </a:ln>
              <a:solidFill>
                <a:schemeClr val="tx1"/>
              </a:solidFill>
              <a:effectLst/>
              <a:uLnTx/>
              <a:uFillTx/>
              <a:latin typeface="+mn-lt"/>
              <a:ea typeface="+mn-ea"/>
              <a:cs typeface="+mn-cs"/>
            </a:endParaRPr>
          </a:p>
          <a:p>
            <a:pPr marL="365760" marR="0" lvl="0" indent="-283464" algn="l" defTabSz="914400" rtl="0" eaLnBrk="1" fontAlgn="auto" latinLnBrk="0" hangingPunct="1">
              <a:lnSpc>
                <a:spcPct val="100000"/>
              </a:lnSpc>
              <a:spcBef>
                <a:spcPts val="600"/>
              </a:spcBef>
              <a:spcAft>
                <a:spcPts val="0"/>
              </a:spcAft>
              <a:buClr>
                <a:schemeClr val="accent1"/>
              </a:buClr>
              <a:buSzPct val="80000"/>
              <a:buFontTx/>
              <a:buNone/>
              <a:tabLst/>
              <a:defRPr/>
            </a:pPr>
            <a:endParaRPr kumimoji="0" lang="en-US" sz="2800" b="0" i="0" u="none" strike="noStrike" kern="1200" cap="none" spc="0" normalizeH="0" baseline="0" noProof="0" dirty="0" smtClean="0">
              <a:ln>
                <a:noFill/>
              </a:ln>
              <a:solidFill>
                <a:schemeClr val="tx1"/>
              </a:solidFill>
              <a:effectLst/>
              <a:uLnTx/>
              <a:uFillTx/>
              <a:latin typeface="+mn-lt"/>
              <a:ea typeface="+mn-ea"/>
              <a:cs typeface="+mn-cs"/>
            </a:endParaRPr>
          </a:p>
          <a:p>
            <a:pPr marL="365760" marR="0" lvl="0" indent="-283464" algn="l" defTabSz="914400" rtl="0" eaLnBrk="1" fontAlgn="auto" latinLnBrk="0" hangingPunct="1">
              <a:lnSpc>
                <a:spcPct val="100000"/>
              </a:lnSpc>
              <a:spcBef>
                <a:spcPts val="600"/>
              </a:spcBef>
              <a:spcAft>
                <a:spcPts val="0"/>
              </a:spcAft>
              <a:buClr>
                <a:schemeClr val="accent1"/>
              </a:buClr>
              <a:buSzPct val="80000"/>
              <a:buFontTx/>
              <a:buNone/>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Ordering:</a:t>
            </a:r>
          </a:p>
          <a:p>
            <a:pPr marL="365760" marR="0" lvl="0" indent="-283464" algn="l" defTabSz="914400" rtl="0" eaLnBrk="1" fontAlgn="auto" latinLnBrk="0" hangingPunct="1">
              <a:lnSpc>
                <a:spcPct val="100000"/>
              </a:lnSpc>
              <a:spcBef>
                <a:spcPts val="600"/>
              </a:spcBef>
              <a:spcAft>
                <a:spcPts val="0"/>
              </a:spcAft>
              <a:buClr>
                <a:schemeClr val="accent1"/>
              </a:buClr>
              <a:buSzPct val="80000"/>
              <a:buFontTx/>
              <a:buNone/>
              <a:tabLst/>
              <a:defRPr/>
            </a:pPr>
            <a:endParaRPr kumimoji="0" lang="en-US" sz="2800" b="0" i="0" u="none" strike="noStrike" kern="1200" cap="none" spc="0" normalizeH="0" baseline="0" noProof="0" dirty="0">
              <a:ln>
                <a:noFill/>
              </a:ln>
              <a:solidFill>
                <a:schemeClr val="tx1"/>
              </a:solidFill>
              <a:effectLst/>
              <a:uLnTx/>
              <a:uFillTx/>
              <a:latin typeface="+mn-lt"/>
              <a:ea typeface="+mn-ea"/>
              <a:cs typeface="+mn-cs"/>
            </a:endParaRPr>
          </a:p>
        </p:txBody>
      </p:sp>
      <p:graphicFrame>
        <p:nvGraphicFramePr>
          <p:cNvPr id="7" name="Object 4"/>
          <p:cNvGraphicFramePr>
            <a:graphicFrameLocks noChangeAspect="1"/>
          </p:cNvGraphicFramePr>
          <p:nvPr/>
        </p:nvGraphicFramePr>
        <p:xfrm>
          <a:off x="2362200" y="3124200"/>
          <a:ext cx="3276600" cy="430213"/>
        </p:xfrm>
        <a:graphic>
          <a:graphicData uri="http://schemas.openxmlformats.org/presentationml/2006/ole">
            <p:oleObj spid="_x0000_s4098" name="Equation" r:id="rId4" imgW="1536480" imgH="203040" progId="Equation.3">
              <p:embed/>
            </p:oleObj>
          </a:graphicData>
        </a:graphic>
      </p:graphicFrame>
      <p:graphicFrame>
        <p:nvGraphicFramePr>
          <p:cNvPr id="8" name="Object 5"/>
          <p:cNvGraphicFramePr>
            <a:graphicFrameLocks noChangeAspect="1"/>
          </p:cNvGraphicFramePr>
          <p:nvPr/>
        </p:nvGraphicFramePr>
        <p:xfrm>
          <a:off x="2514600" y="3733800"/>
          <a:ext cx="2971800" cy="454025"/>
        </p:xfrm>
        <a:graphic>
          <a:graphicData uri="http://schemas.openxmlformats.org/presentationml/2006/ole">
            <p:oleObj spid="_x0000_s4099" name="Equation" r:id="rId5" imgW="1320480" imgH="203040" progId="Equation.3">
              <p:embed/>
            </p:oleObj>
          </a:graphicData>
        </a:graphic>
      </p:graphicFrame>
      <p:graphicFrame>
        <p:nvGraphicFramePr>
          <p:cNvPr id="9" name="Object 8"/>
          <p:cNvGraphicFramePr>
            <a:graphicFrameLocks noChangeAspect="1"/>
          </p:cNvGraphicFramePr>
          <p:nvPr/>
        </p:nvGraphicFramePr>
        <p:xfrm>
          <a:off x="1357289" y="5181600"/>
          <a:ext cx="7442223" cy="635000"/>
        </p:xfrm>
        <a:graphic>
          <a:graphicData uri="http://schemas.openxmlformats.org/presentationml/2006/ole">
            <p:oleObj spid="_x0000_s4100" name="Equation" r:id="rId6" imgW="2933640" imgH="228600" progId="Equation.3">
              <p:embed/>
            </p:oleObj>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Algorithms</a:t>
            </a:r>
            <a:endParaRPr lang="en-GB" dirty="0"/>
          </a:p>
        </p:txBody>
      </p:sp>
      <p:sp>
        <p:nvSpPr>
          <p:cNvPr id="3" name="Content Placeholder 2"/>
          <p:cNvSpPr>
            <a:spLocks noGrp="1"/>
          </p:cNvSpPr>
          <p:nvPr>
            <p:ph idx="1"/>
          </p:nvPr>
        </p:nvSpPr>
        <p:spPr/>
        <p:txBody>
          <a:bodyPr/>
          <a:lstStyle/>
          <a:p>
            <a:r>
              <a:rPr lang="en-GB" dirty="0" smtClean="0"/>
              <a:t>An algorithm is any well-defined procedure that take some value, or set values and produce output.</a:t>
            </a:r>
          </a:p>
          <a:p>
            <a:r>
              <a:rPr lang="en-GB" dirty="0" smtClean="0"/>
              <a:t>Input: </a:t>
            </a:r>
          </a:p>
          <a:p>
            <a:r>
              <a:rPr lang="en-GB" dirty="0" smtClean="0"/>
              <a:t>Output: </a:t>
            </a:r>
            <a:endParaRPr lang="en-GB" dirty="0"/>
          </a:p>
        </p:txBody>
      </p:sp>
      <p:sp>
        <p:nvSpPr>
          <p:cNvPr id="4" name="Footer Placeholder 3"/>
          <p:cNvSpPr>
            <a:spLocks noGrp="1"/>
          </p:cNvSpPr>
          <p:nvPr>
            <p:ph type="ftr" sz="quarter" idx="11"/>
          </p:nvPr>
        </p:nvSpPr>
        <p:spPr>
          <a:xfrm>
            <a:off x="1142976" y="6305550"/>
            <a:ext cx="7467624" cy="476250"/>
          </a:xfrm>
        </p:spPr>
        <p:txBody>
          <a:bodyPr/>
          <a:lstStyle/>
          <a:p>
            <a:r>
              <a:rPr lang="en-GB" dirty="0" smtClean="0"/>
              <a:t>CSE 246 Data Structures and Algorithms                  Fall2009                                                                 Quratulain</a:t>
            </a:r>
            <a:endParaRPr lang="en-GB" dirty="0"/>
          </a:p>
        </p:txBody>
      </p:sp>
      <p:sp>
        <p:nvSpPr>
          <p:cNvPr id="5" name="Slide Number Placeholder 4"/>
          <p:cNvSpPr>
            <a:spLocks noGrp="1"/>
          </p:cNvSpPr>
          <p:nvPr>
            <p:ph type="sldNum" sz="quarter" idx="12"/>
          </p:nvPr>
        </p:nvSpPr>
        <p:spPr/>
        <p:txBody>
          <a:bodyPr/>
          <a:lstStyle/>
          <a:p>
            <a:fld id="{61778265-A953-45BD-952B-9F96E876DE07}" type="slidenum">
              <a:rPr lang="en-GB" smtClean="0"/>
              <a:pPr/>
              <a:t>2</a:t>
            </a:fld>
            <a:endParaRPr lang="en-GB"/>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400" dirty="0" smtClean="0"/>
              <a:t>Order of Magnitude Analysis (cont)</a:t>
            </a:r>
            <a:endParaRPr lang="en-GB" dirty="0"/>
          </a:p>
        </p:txBody>
      </p:sp>
      <p:sp>
        <p:nvSpPr>
          <p:cNvPr id="4" name="Footer Placeholder 3"/>
          <p:cNvSpPr>
            <a:spLocks noGrp="1"/>
          </p:cNvSpPr>
          <p:nvPr>
            <p:ph type="ftr" sz="quarter" idx="11"/>
          </p:nvPr>
        </p:nvSpPr>
        <p:spPr>
          <a:xfrm>
            <a:off x="1214414" y="6305550"/>
            <a:ext cx="7396186" cy="476250"/>
          </a:xfrm>
        </p:spPr>
        <p:txBody>
          <a:bodyPr/>
          <a:lstStyle/>
          <a:p>
            <a:r>
              <a:rPr lang="en-GB" dirty="0" smtClean="0"/>
              <a:t>CSE 246 Data Structures and Algorithms     </a:t>
            </a:r>
            <a:r>
              <a:rPr lang="en-GB" dirty="0" smtClean="0"/>
              <a:t>               </a:t>
            </a:r>
            <a:r>
              <a:rPr lang="en-GB" dirty="0" smtClean="0"/>
              <a:t>Fall2009       </a:t>
            </a:r>
            <a:r>
              <a:rPr lang="en-GB" dirty="0" smtClean="0"/>
              <a:t>                                                      </a:t>
            </a:r>
            <a:r>
              <a:rPr lang="en-GB" dirty="0" smtClean="0"/>
              <a:t>Quratulain</a:t>
            </a:r>
            <a:endParaRPr lang="en-GB" dirty="0"/>
          </a:p>
        </p:txBody>
      </p:sp>
      <p:sp>
        <p:nvSpPr>
          <p:cNvPr id="5" name="Slide Number Placeholder 4"/>
          <p:cNvSpPr>
            <a:spLocks noGrp="1"/>
          </p:cNvSpPr>
          <p:nvPr>
            <p:ph type="sldNum" sz="quarter" idx="12"/>
          </p:nvPr>
        </p:nvSpPr>
        <p:spPr/>
        <p:txBody>
          <a:bodyPr/>
          <a:lstStyle/>
          <a:p>
            <a:fld id="{61778265-A953-45BD-952B-9F96E876DE07}" type="slidenum">
              <a:rPr lang="en-GB" smtClean="0"/>
              <a:pPr/>
              <a:t>20</a:t>
            </a:fld>
            <a:endParaRPr lang="en-GB"/>
          </a:p>
        </p:txBody>
      </p:sp>
      <p:sp>
        <p:nvSpPr>
          <p:cNvPr id="7" name="Rectangle 3"/>
          <p:cNvSpPr txBox="1">
            <a:spLocks noChangeArrowheads="1"/>
          </p:cNvSpPr>
          <p:nvPr/>
        </p:nvSpPr>
        <p:spPr>
          <a:xfrm>
            <a:off x="1142976" y="2000240"/>
            <a:ext cx="7772400" cy="4114800"/>
          </a:xfrm>
          <a:prstGeom prst="rect">
            <a:avLst/>
          </a:prstGeom>
        </p:spPr>
        <p:txBody>
          <a:bodyPr>
            <a:normAutofit fontScale="92500"/>
          </a:bodyPr>
          <a:lstStyle/>
          <a:p>
            <a:pPr marL="365760" marR="0" lvl="0" indent="-283464" algn="l" defTabSz="914400" rtl="0" eaLnBrk="1" fontAlgn="auto" latinLnBrk="0" hangingPunct="1">
              <a:lnSpc>
                <a:spcPct val="100000"/>
              </a:lnSpc>
              <a:spcBef>
                <a:spcPts val="600"/>
              </a:spcBef>
              <a:spcAft>
                <a:spcPts val="0"/>
              </a:spcAft>
              <a:buClr>
                <a:schemeClr val="accent1"/>
              </a:buClr>
              <a:buSzPct val="80000"/>
              <a:buFontTx/>
              <a:buNone/>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Furthermore, simply ignore any constants in front of term and simply report general class of the term:</a:t>
            </a:r>
          </a:p>
          <a:p>
            <a:pPr marL="365760" marR="0" lvl="0" indent="-283464" algn="l" defTabSz="914400" rtl="0" eaLnBrk="1" fontAlgn="auto" latinLnBrk="0" hangingPunct="1">
              <a:lnSpc>
                <a:spcPct val="100000"/>
              </a:lnSpc>
              <a:spcBef>
                <a:spcPts val="600"/>
              </a:spcBef>
              <a:spcAft>
                <a:spcPts val="0"/>
              </a:spcAft>
              <a:buClr>
                <a:schemeClr val="accent1"/>
              </a:buClr>
              <a:buSzPct val="80000"/>
              <a:buFontTx/>
              <a:buNone/>
              <a:tabLst/>
              <a:defRPr/>
            </a:pPr>
            <a:endParaRPr kumimoji="0" lang="en-US" sz="2800" b="0" i="0" u="none" strike="noStrike" kern="1200" cap="none" spc="0" normalizeH="0" baseline="0" noProof="0" dirty="0" smtClean="0">
              <a:ln>
                <a:noFill/>
              </a:ln>
              <a:solidFill>
                <a:schemeClr val="tx1"/>
              </a:solidFill>
              <a:effectLst/>
              <a:uLnTx/>
              <a:uFillTx/>
              <a:latin typeface="+mn-lt"/>
              <a:ea typeface="+mn-ea"/>
              <a:cs typeface="+mn-cs"/>
            </a:endParaRPr>
          </a:p>
          <a:p>
            <a:pPr marL="365760" marR="0" lvl="0" indent="-283464" algn="l" defTabSz="914400" rtl="0" eaLnBrk="1" fontAlgn="auto" latinLnBrk="0" hangingPunct="1">
              <a:lnSpc>
                <a:spcPct val="100000"/>
              </a:lnSpc>
              <a:spcBef>
                <a:spcPts val="600"/>
              </a:spcBef>
              <a:spcAft>
                <a:spcPts val="0"/>
              </a:spcAft>
              <a:buClr>
                <a:schemeClr val="accent1"/>
              </a:buClr>
              <a:buSzPct val="80000"/>
              <a:buFontTx/>
              <a:buNone/>
              <a:tabLst/>
              <a:defRPr/>
            </a:pPr>
            <a:r>
              <a:rPr kumimoji="0" lang="en-US" sz="900" b="0" i="0" u="none" strike="noStrike" kern="1200" cap="none" spc="0" normalizeH="0" baseline="0" noProof="0" dirty="0" smtClean="0">
                <a:ln>
                  <a:noFill/>
                </a:ln>
                <a:solidFill>
                  <a:schemeClr val="tx1"/>
                </a:solidFill>
                <a:effectLst/>
                <a:uLnTx/>
                <a:uFillTx/>
                <a:latin typeface="+mn-lt"/>
                <a:ea typeface="+mn-ea"/>
                <a:cs typeface="+mn-cs"/>
              </a:rPr>
              <a:t> </a:t>
            </a:r>
          </a:p>
          <a:p>
            <a:pPr marL="365760" marR="0" lvl="0" indent="-283464" algn="l" defTabSz="914400" rtl="0" eaLnBrk="1" fontAlgn="auto" latinLnBrk="0" hangingPunct="1">
              <a:lnSpc>
                <a:spcPct val="100000"/>
              </a:lnSpc>
              <a:spcBef>
                <a:spcPts val="600"/>
              </a:spcBef>
              <a:spcAft>
                <a:spcPts val="0"/>
              </a:spcAft>
              <a:buClr>
                <a:schemeClr val="accent1"/>
              </a:buClr>
              <a:buSzPct val="80000"/>
              <a:buFontTx/>
              <a:buNone/>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                                      grows proportionally to </a:t>
            </a:r>
          </a:p>
          <a:p>
            <a:pPr marL="365760" marR="0" lvl="0" indent="-283464" algn="l" defTabSz="914400" rtl="0" eaLnBrk="1" fontAlgn="auto" latinLnBrk="0" hangingPunct="1">
              <a:lnSpc>
                <a:spcPct val="100000"/>
              </a:lnSpc>
              <a:spcBef>
                <a:spcPts val="600"/>
              </a:spcBef>
              <a:spcAft>
                <a:spcPts val="0"/>
              </a:spcAft>
              <a:buClr>
                <a:schemeClr val="accent1"/>
              </a:buClr>
              <a:buSzPct val="80000"/>
              <a:buFontTx/>
              <a:buNone/>
              <a:tabLst/>
              <a:defRPr/>
            </a:pPr>
            <a:endParaRPr kumimoji="0" lang="en-US" sz="900" b="0" i="0" u="none" strike="noStrike" kern="1200" cap="none" spc="0" normalizeH="0" baseline="0" noProof="0" dirty="0" smtClean="0">
              <a:ln>
                <a:noFill/>
              </a:ln>
              <a:solidFill>
                <a:schemeClr val="tx1"/>
              </a:solidFill>
              <a:effectLst/>
              <a:uLnTx/>
              <a:uFillTx/>
              <a:latin typeface="+mn-lt"/>
              <a:ea typeface="+mn-ea"/>
              <a:cs typeface="+mn-cs"/>
            </a:endParaRPr>
          </a:p>
          <a:p>
            <a:pPr marL="365760" marR="0" lvl="0" indent="-283464" algn="l" defTabSz="914400" rtl="0" eaLnBrk="1" fontAlgn="auto" latinLnBrk="0" hangingPunct="1">
              <a:lnSpc>
                <a:spcPct val="100000"/>
              </a:lnSpc>
              <a:spcBef>
                <a:spcPts val="600"/>
              </a:spcBef>
              <a:spcAft>
                <a:spcPts val="0"/>
              </a:spcAft>
              <a:buClr>
                <a:schemeClr val="accent1"/>
              </a:buClr>
              <a:buSzPct val="80000"/>
              <a:buFontTx/>
              <a:buNone/>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                                      grows proportionally to</a:t>
            </a:r>
          </a:p>
          <a:p>
            <a:pPr marL="365760" marR="0" lvl="0" indent="-283464" algn="l" defTabSz="914400" rtl="0" eaLnBrk="1" fontAlgn="auto" latinLnBrk="0" hangingPunct="1">
              <a:lnSpc>
                <a:spcPct val="100000"/>
              </a:lnSpc>
              <a:spcBef>
                <a:spcPts val="600"/>
              </a:spcBef>
              <a:spcAft>
                <a:spcPts val="0"/>
              </a:spcAft>
              <a:buClr>
                <a:schemeClr val="accent1"/>
              </a:buClr>
              <a:buSzPct val="80000"/>
              <a:buFontTx/>
              <a:buNone/>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When comparing algorithms, determine formulas to count operation(s) of interest, then compare dominant terms of formulas</a:t>
            </a:r>
          </a:p>
          <a:p>
            <a:pPr marL="365760" marR="0" lvl="0" indent="-283464" algn="l" defTabSz="914400" rtl="0" eaLnBrk="1" fontAlgn="auto" latinLnBrk="0" hangingPunct="1">
              <a:lnSpc>
                <a:spcPct val="100000"/>
              </a:lnSpc>
              <a:spcBef>
                <a:spcPts val="600"/>
              </a:spcBef>
              <a:spcAft>
                <a:spcPts val="0"/>
              </a:spcAft>
              <a:buClr>
                <a:schemeClr val="accent1"/>
              </a:buClr>
              <a:buSzPct val="80000"/>
              <a:buFontTx/>
              <a:buNone/>
              <a:tabLst/>
              <a:defRPr/>
            </a:pPr>
            <a:endParaRPr kumimoji="0" lang="en-US" sz="2800" b="0" i="0" u="none" strike="noStrike" kern="1200" cap="none" spc="0" normalizeH="0" baseline="0" noProof="0" dirty="0">
              <a:ln>
                <a:noFill/>
              </a:ln>
              <a:solidFill>
                <a:schemeClr val="tx1"/>
              </a:solidFill>
              <a:effectLst/>
              <a:uLnTx/>
              <a:uFillTx/>
              <a:latin typeface="+mn-lt"/>
              <a:ea typeface="+mn-ea"/>
              <a:cs typeface="+mn-cs"/>
            </a:endParaRPr>
          </a:p>
        </p:txBody>
      </p:sp>
      <p:graphicFrame>
        <p:nvGraphicFramePr>
          <p:cNvPr id="8" name="Object 4"/>
          <p:cNvGraphicFramePr>
            <a:graphicFrameLocks noChangeAspect="1"/>
          </p:cNvGraphicFramePr>
          <p:nvPr/>
        </p:nvGraphicFramePr>
        <p:xfrm>
          <a:off x="1714514" y="2971800"/>
          <a:ext cx="754063" cy="430213"/>
        </p:xfrm>
        <a:graphic>
          <a:graphicData uri="http://schemas.openxmlformats.org/presentationml/2006/ole">
            <p:oleObj spid="_x0000_s5122" name="Equation" r:id="rId4" imgW="355320" imgH="203040" progId="Equation.3">
              <p:embed/>
            </p:oleObj>
          </a:graphicData>
        </a:graphic>
      </p:graphicFrame>
      <p:graphicFrame>
        <p:nvGraphicFramePr>
          <p:cNvPr id="9" name="Object 5"/>
          <p:cNvGraphicFramePr>
            <a:graphicFrameLocks noChangeAspect="1"/>
          </p:cNvGraphicFramePr>
          <p:nvPr/>
        </p:nvGraphicFramePr>
        <p:xfrm>
          <a:off x="3162314" y="2971800"/>
          <a:ext cx="857250" cy="454025"/>
        </p:xfrm>
        <a:graphic>
          <a:graphicData uri="http://schemas.openxmlformats.org/presentationml/2006/ole">
            <p:oleObj spid="_x0000_s5123" name="Equation" r:id="rId5" imgW="380880" imgH="203040" progId="Equation.3">
              <p:embed/>
            </p:oleObj>
          </a:graphicData>
        </a:graphic>
      </p:graphicFrame>
      <p:graphicFrame>
        <p:nvGraphicFramePr>
          <p:cNvPr id="10" name="Object 9"/>
          <p:cNvGraphicFramePr>
            <a:graphicFrameLocks noChangeAspect="1"/>
          </p:cNvGraphicFramePr>
          <p:nvPr/>
        </p:nvGraphicFramePr>
        <p:xfrm>
          <a:off x="4914914" y="2971800"/>
          <a:ext cx="1657350" cy="482600"/>
        </p:xfrm>
        <a:graphic>
          <a:graphicData uri="http://schemas.openxmlformats.org/presentationml/2006/ole">
            <p:oleObj spid="_x0000_s5124" name="Equation" r:id="rId6" imgW="736560" imgH="215640" progId="Equation.3">
              <p:embed/>
            </p:oleObj>
          </a:graphicData>
        </a:graphic>
      </p:graphicFrame>
      <p:graphicFrame>
        <p:nvGraphicFramePr>
          <p:cNvPr id="11" name="Object 17"/>
          <p:cNvGraphicFramePr>
            <a:graphicFrameLocks noChangeAspect="1"/>
          </p:cNvGraphicFramePr>
          <p:nvPr/>
        </p:nvGraphicFramePr>
        <p:xfrm>
          <a:off x="1223962" y="3571876"/>
          <a:ext cx="3276600" cy="430213"/>
        </p:xfrm>
        <a:graphic>
          <a:graphicData uri="http://schemas.openxmlformats.org/presentationml/2006/ole">
            <p:oleObj spid="_x0000_s5125" name="Equation" r:id="rId7" imgW="1536480" imgH="203040" progId="Equation.3">
              <p:embed/>
            </p:oleObj>
          </a:graphicData>
        </a:graphic>
      </p:graphicFrame>
      <p:graphicFrame>
        <p:nvGraphicFramePr>
          <p:cNvPr id="12" name="Object 18"/>
          <p:cNvGraphicFramePr>
            <a:graphicFrameLocks noChangeAspect="1"/>
          </p:cNvGraphicFramePr>
          <p:nvPr/>
        </p:nvGraphicFramePr>
        <p:xfrm>
          <a:off x="1457324" y="4214818"/>
          <a:ext cx="2971800" cy="454025"/>
        </p:xfrm>
        <a:graphic>
          <a:graphicData uri="http://schemas.openxmlformats.org/presentationml/2006/ole">
            <p:oleObj spid="_x0000_s5126" name="Equation" r:id="rId8" imgW="1320480" imgH="203040" progId="Equation.3">
              <p:embed/>
            </p:oleObj>
          </a:graphicData>
        </a:graphic>
      </p:graphicFrame>
      <p:graphicFrame>
        <p:nvGraphicFramePr>
          <p:cNvPr id="5127" name="Object 7"/>
          <p:cNvGraphicFramePr>
            <a:graphicFrameLocks noChangeAspect="1"/>
          </p:cNvGraphicFramePr>
          <p:nvPr/>
        </p:nvGraphicFramePr>
        <p:xfrm>
          <a:off x="8139141" y="3500438"/>
          <a:ext cx="455613" cy="430213"/>
        </p:xfrm>
        <a:graphic>
          <a:graphicData uri="http://schemas.openxmlformats.org/presentationml/2006/ole">
            <p:oleObj spid="_x0000_s5127" name="Equation" r:id="rId9" imgW="215640" imgH="203040" progId="Equation.3">
              <p:embed/>
            </p:oleObj>
          </a:graphicData>
        </a:graphic>
      </p:graphicFrame>
      <p:graphicFrame>
        <p:nvGraphicFramePr>
          <p:cNvPr id="5128" name="Object 8"/>
          <p:cNvGraphicFramePr>
            <a:graphicFrameLocks noChangeAspect="1"/>
          </p:cNvGraphicFramePr>
          <p:nvPr/>
        </p:nvGraphicFramePr>
        <p:xfrm>
          <a:off x="8215341" y="4186238"/>
          <a:ext cx="428625" cy="454025"/>
        </p:xfrm>
        <a:graphic>
          <a:graphicData uri="http://schemas.openxmlformats.org/presentationml/2006/ole">
            <p:oleObj spid="_x0000_s5128" name="Equation" r:id="rId10" imgW="190440" imgH="203040" progId="Equation.3">
              <p:embed/>
            </p:oleObj>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Analyzing Running Time</a:t>
            </a:r>
            <a:endParaRPr lang="en-GB" dirty="0"/>
          </a:p>
        </p:txBody>
      </p:sp>
      <p:sp>
        <p:nvSpPr>
          <p:cNvPr id="4" name="Footer Placeholder 3"/>
          <p:cNvSpPr>
            <a:spLocks noGrp="1"/>
          </p:cNvSpPr>
          <p:nvPr>
            <p:ph type="ftr" sz="quarter" idx="11"/>
          </p:nvPr>
        </p:nvSpPr>
        <p:spPr>
          <a:xfrm>
            <a:off x="1071538" y="6305550"/>
            <a:ext cx="7539062" cy="476250"/>
          </a:xfrm>
        </p:spPr>
        <p:txBody>
          <a:bodyPr/>
          <a:lstStyle/>
          <a:p>
            <a:r>
              <a:rPr lang="en-GB" dirty="0" smtClean="0"/>
              <a:t>CSE 246 Data Structures and Algorithms       </a:t>
            </a:r>
            <a:r>
              <a:rPr lang="en-GB" dirty="0" smtClean="0"/>
              <a:t>                            </a:t>
            </a:r>
            <a:r>
              <a:rPr lang="en-GB" dirty="0" smtClean="0"/>
              <a:t>Fall2009       </a:t>
            </a:r>
            <a:r>
              <a:rPr lang="en-GB" dirty="0" smtClean="0"/>
              <a:t>                                           </a:t>
            </a:r>
            <a:r>
              <a:rPr lang="en-GB" dirty="0" smtClean="0"/>
              <a:t>Quratulain</a:t>
            </a:r>
            <a:endParaRPr lang="en-GB" dirty="0"/>
          </a:p>
        </p:txBody>
      </p:sp>
      <p:sp>
        <p:nvSpPr>
          <p:cNvPr id="5" name="Slide Number Placeholder 4"/>
          <p:cNvSpPr>
            <a:spLocks noGrp="1"/>
          </p:cNvSpPr>
          <p:nvPr>
            <p:ph type="sldNum" sz="quarter" idx="12"/>
          </p:nvPr>
        </p:nvSpPr>
        <p:spPr/>
        <p:txBody>
          <a:bodyPr/>
          <a:lstStyle/>
          <a:p>
            <a:fld id="{61778265-A953-45BD-952B-9F96E876DE07}" type="slidenum">
              <a:rPr lang="en-GB" smtClean="0"/>
              <a:pPr/>
              <a:t>21</a:t>
            </a:fld>
            <a:endParaRPr lang="en-GB"/>
          </a:p>
        </p:txBody>
      </p:sp>
      <p:sp>
        <p:nvSpPr>
          <p:cNvPr id="6" name="Text Box 5"/>
          <p:cNvSpPr txBox="1">
            <a:spLocks noChangeArrowheads="1"/>
          </p:cNvSpPr>
          <p:nvPr/>
        </p:nvSpPr>
        <p:spPr bwMode="auto">
          <a:xfrm>
            <a:off x="1433538" y="2285992"/>
            <a:ext cx="3657600" cy="1569660"/>
          </a:xfrm>
          <a:prstGeom prst="rect">
            <a:avLst/>
          </a:prstGeom>
          <a:noFill/>
          <a:ln w="9525">
            <a:noFill/>
            <a:miter lim="800000"/>
            <a:headEnd/>
            <a:tailEnd/>
          </a:ln>
          <a:effectLst/>
        </p:spPr>
        <p:txBody>
          <a:bodyPr>
            <a:spAutoFit/>
          </a:bodyPr>
          <a:lstStyle/>
          <a:p>
            <a:r>
              <a:rPr lang="en-US" sz="1200" dirty="0">
                <a:latin typeface="Arial" pitchFamily="34" charset="0"/>
              </a:rPr>
              <a:t>1. n = read input from user</a:t>
            </a:r>
          </a:p>
          <a:p>
            <a:r>
              <a:rPr lang="en-US" sz="1200" dirty="0">
                <a:latin typeface="Arial" pitchFamily="34" charset="0"/>
              </a:rPr>
              <a:t>2. sum = 0</a:t>
            </a:r>
          </a:p>
          <a:p>
            <a:r>
              <a:rPr lang="en-US" sz="1200" dirty="0">
                <a:latin typeface="Arial" pitchFamily="34" charset="0"/>
              </a:rPr>
              <a:t>3. </a:t>
            </a:r>
            <a:r>
              <a:rPr lang="en-US" sz="1200" dirty="0" err="1">
                <a:latin typeface="Arial" pitchFamily="34" charset="0"/>
              </a:rPr>
              <a:t>i</a:t>
            </a:r>
            <a:r>
              <a:rPr lang="en-US" sz="1200" dirty="0">
                <a:latin typeface="Arial" pitchFamily="34" charset="0"/>
              </a:rPr>
              <a:t> = 0</a:t>
            </a:r>
          </a:p>
          <a:p>
            <a:r>
              <a:rPr lang="en-US" sz="1200" dirty="0">
                <a:latin typeface="Arial" pitchFamily="34" charset="0"/>
              </a:rPr>
              <a:t>4. while </a:t>
            </a:r>
            <a:r>
              <a:rPr lang="en-US" sz="1200" dirty="0" err="1">
                <a:latin typeface="Arial" pitchFamily="34" charset="0"/>
              </a:rPr>
              <a:t>i</a:t>
            </a:r>
            <a:r>
              <a:rPr lang="en-US" sz="1200" dirty="0">
                <a:latin typeface="Arial" pitchFamily="34" charset="0"/>
              </a:rPr>
              <a:t> &lt; n </a:t>
            </a:r>
          </a:p>
          <a:p>
            <a:r>
              <a:rPr lang="en-US" sz="1200" dirty="0">
                <a:latin typeface="Arial" pitchFamily="34" charset="0"/>
              </a:rPr>
              <a:t>5. </a:t>
            </a:r>
            <a:r>
              <a:rPr lang="en-US" sz="1200" dirty="0" smtClean="0">
                <a:latin typeface="Arial" pitchFamily="34" charset="0"/>
              </a:rPr>
              <a:t> </a:t>
            </a:r>
            <a:r>
              <a:rPr lang="en-US" sz="1200" dirty="0" smtClean="0">
                <a:latin typeface="Arial" pitchFamily="34" charset="0"/>
              </a:rPr>
              <a:t>  </a:t>
            </a:r>
            <a:r>
              <a:rPr lang="en-US" sz="1200" dirty="0" smtClean="0">
                <a:latin typeface="Arial" pitchFamily="34" charset="0"/>
              </a:rPr>
              <a:t>number </a:t>
            </a:r>
            <a:r>
              <a:rPr lang="en-US" sz="1200" dirty="0">
                <a:latin typeface="Arial" pitchFamily="34" charset="0"/>
              </a:rPr>
              <a:t>= read input from user</a:t>
            </a:r>
          </a:p>
          <a:p>
            <a:r>
              <a:rPr lang="en-US" sz="1200" dirty="0">
                <a:latin typeface="Arial" pitchFamily="34" charset="0"/>
              </a:rPr>
              <a:t>6. </a:t>
            </a:r>
            <a:r>
              <a:rPr lang="en-US" sz="1200" dirty="0" smtClean="0">
                <a:latin typeface="Arial" pitchFamily="34" charset="0"/>
              </a:rPr>
              <a:t>   sum </a:t>
            </a:r>
            <a:r>
              <a:rPr lang="en-US" sz="1200" dirty="0">
                <a:latin typeface="Arial" pitchFamily="34" charset="0"/>
              </a:rPr>
              <a:t>= sum + number</a:t>
            </a:r>
          </a:p>
          <a:p>
            <a:r>
              <a:rPr lang="en-US" sz="1200" dirty="0">
                <a:latin typeface="Arial" pitchFamily="34" charset="0"/>
              </a:rPr>
              <a:t>7</a:t>
            </a:r>
            <a:r>
              <a:rPr lang="en-US" sz="1200" dirty="0" smtClean="0">
                <a:latin typeface="Arial" pitchFamily="34" charset="0"/>
              </a:rPr>
              <a:t>.    </a:t>
            </a:r>
            <a:r>
              <a:rPr lang="en-US" sz="1200" dirty="0" err="1">
                <a:latin typeface="Arial" pitchFamily="34" charset="0"/>
              </a:rPr>
              <a:t>i</a:t>
            </a:r>
            <a:r>
              <a:rPr lang="en-US" sz="1200" dirty="0">
                <a:latin typeface="Arial" pitchFamily="34" charset="0"/>
              </a:rPr>
              <a:t> = </a:t>
            </a:r>
            <a:r>
              <a:rPr lang="en-US" sz="1200" dirty="0" err="1">
                <a:latin typeface="Arial" pitchFamily="34" charset="0"/>
              </a:rPr>
              <a:t>i</a:t>
            </a:r>
            <a:r>
              <a:rPr lang="en-US" sz="1200" dirty="0">
                <a:latin typeface="Arial" pitchFamily="34" charset="0"/>
              </a:rPr>
              <a:t> + 1</a:t>
            </a:r>
          </a:p>
          <a:p>
            <a:r>
              <a:rPr lang="en-US" sz="1200" dirty="0">
                <a:latin typeface="Arial" pitchFamily="34" charset="0"/>
              </a:rPr>
              <a:t>8. mean = sum / n</a:t>
            </a:r>
          </a:p>
        </p:txBody>
      </p:sp>
      <p:sp>
        <p:nvSpPr>
          <p:cNvPr id="7" name="Text Box 8"/>
          <p:cNvSpPr txBox="1">
            <a:spLocks noChangeArrowheads="1"/>
          </p:cNvSpPr>
          <p:nvPr/>
        </p:nvSpPr>
        <p:spPr bwMode="auto">
          <a:xfrm>
            <a:off x="1509738" y="1428736"/>
            <a:ext cx="6705600" cy="738664"/>
          </a:xfrm>
          <a:prstGeom prst="rect">
            <a:avLst/>
          </a:prstGeom>
          <a:solidFill>
            <a:schemeClr val="folHlink"/>
          </a:solidFill>
          <a:ln w="9525">
            <a:solidFill>
              <a:schemeClr val="tx1"/>
            </a:solidFill>
            <a:miter lim="800000"/>
            <a:headEnd/>
            <a:tailEnd/>
          </a:ln>
          <a:effectLst/>
        </p:spPr>
        <p:txBody>
          <a:bodyPr wrap="square">
            <a:spAutoFit/>
          </a:bodyPr>
          <a:lstStyle/>
          <a:p>
            <a:pPr>
              <a:spcBef>
                <a:spcPct val="50000"/>
              </a:spcBef>
            </a:pPr>
            <a:r>
              <a:rPr lang="en-US" sz="1400" dirty="0">
                <a:latin typeface="Arial" pitchFamily="34" charset="0"/>
              </a:rPr>
              <a:t>T(n), or the running time of a particular algorithm on input of size n, is taken to be the number of times the instructions in the algorithm are executed. Pseudo code algorithm illustrates the calculation of the mean (average) of a set of n numbers:</a:t>
            </a:r>
          </a:p>
        </p:txBody>
      </p:sp>
      <p:sp>
        <p:nvSpPr>
          <p:cNvPr id="8" name="Text Box 9"/>
          <p:cNvSpPr txBox="1">
            <a:spLocks noChangeArrowheads="1"/>
          </p:cNvSpPr>
          <p:nvPr/>
        </p:nvSpPr>
        <p:spPr bwMode="auto">
          <a:xfrm>
            <a:off x="595338" y="4429132"/>
            <a:ext cx="5334000" cy="1827213"/>
          </a:xfrm>
          <a:prstGeom prst="rect">
            <a:avLst/>
          </a:prstGeom>
          <a:noFill/>
          <a:ln w="9525">
            <a:noFill/>
            <a:miter lim="800000"/>
            <a:headEnd/>
            <a:tailEnd/>
          </a:ln>
          <a:effectLst/>
        </p:spPr>
        <p:txBody>
          <a:bodyPr>
            <a:spAutoFit/>
          </a:bodyPr>
          <a:lstStyle/>
          <a:p>
            <a:r>
              <a:rPr lang="en-US" sz="1800" dirty="0">
                <a:latin typeface="Arial" pitchFamily="34" charset="0"/>
              </a:rPr>
              <a:t>	</a:t>
            </a:r>
            <a:r>
              <a:rPr lang="en-US" sz="1200" u="sng" dirty="0">
                <a:latin typeface="Arial" pitchFamily="34" charset="0"/>
              </a:rPr>
              <a:t>Statement		Number of times executed</a:t>
            </a:r>
            <a:endParaRPr lang="en-US" sz="1200" dirty="0">
              <a:latin typeface="Arial" pitchFamily="34" charset="0"/>
            </a:endParaRPr>
          </a:p>
          <a:p>
            <a:r>
              <a:rPr lang="en-US" sz="1200" dirty="0">
                <a:latin typeface="Arial" pitchFamily="34" charset="0"/>
              </a:rPr>
              <a:t>	1				1</a:t>
            </a:r>
          </a:p>
          <a:p>
            <a:r>
              <a:rPr lang="en-US" sz="1200" dirty="0">
                <a:latin typeface="Arial" pitchFamily="34" charset="0"/>
              </a:rPr>
              <a:t>	2				1</a:t>
            </a:r>
          </a:p>
          <a:p>
            <a:r>
              <a:rPr lang="en-US" sz="1200" dirty="0">
                <a:latin typeface="Arial" pitchFamily="34" charset="0"/>
              </a:rPr>
              <a:t>	3				1</a:t>
            </a:r>
          </a:p>
          <a:p>
            <a:r>
              <a:rPr lang="en-US" sz="1200" dirty="0">
                <a:latin typeface="Arial" pitchFamily="34" charset="0"/>
              </a:rPr>
              <a:t>	4				n+1</a:t>
            </a:r>
          </a:p>
          <a:p>
            <a:r>
              <a:rPr lang="en-US" sz="1200" dirty="0">
                <a:latin typeface="Arial" pitchFamily="34" charset="0"/>
              </a:rPr>
              <a:t>	5				n</a:t>
            </a:r>
          </a:p>
          <a:p>
            <a:r>
              <a:rPr lang="en-US" sz="1200" dirty="0">
                <a:latin typeface="Arial" pitchFamily="34" charset="0"/>
              </a:rPr>
              <a:t>	6				n</a:t>
            </a:r>
          </a:p>
          <a:p>
            <a:r>
              <a:rPr lang="en-US" sz="1200" dirty="0">
                <a:latin typeface="Arial" pitchFamily="34" charset="0"/>
              </a:rPr>
              <a:t>	7				n</a:t>
            </a:r>
          </a:p>
          <a:p>
            <a:r>
              <a:rPr lang="en-US" sz="1200" dirty="0">
                <a:latin typeface="Arial" pitchFamily="34" charset="0"/>
              </a:rPr>
              <a:t>	8				1</a:t>
            </a:r>
          </a:p>
        </p:txBody>
      </p:sp>
      <p:sp>
        <p:nvSpPr>
          <p:cNvPr id="9" name="Text Box 11"/>
          <p:cNvSpPr txBox="1">
            <a:spLocks noChangeArrowheads="1"/>
          </p:cNvSpPr>
          <p:nvPr/>
        </p:nvSpPr>
        <p:spPr bwMode="auto">
          <a:xfrm>
            <a:off x="1509738" y="4000504"/>
            <a:ext cx="6705600" cy="284163"/>
          </a:xfrm>
          <a:prstGeom prst="rect">
            <a:avLst/>
          </a:prstGeom>
          <a:solidFill>
            <a:schemeClr val="folHlink"/>
          </a:solidFill>
          <a:ln w="9525">
            <a:solidFill>
              <a:schemeClr val="tx1"/>
            </a:solidFill>
            <a:miter lim="800000"/>
            <a:headEnd/>
            <a:tailEnd/>
          </a:ln>
          <a:effectLst/>
        </p:spPr>
        <p:txBody>
          <a:bodyPr>
            <a:spAutoFit/>
          </a:bodyPr>
          <a:lstStyle/>
          <a:p>
            <a:pPr>
              <a:spcBef>
                <a:spcPct val="50000"/>
              </a:spcBef>
            </a:pPr>
            <a:r>
              <a:rPr lang="en-US" sz="1200" dirty="0">
                <a:latin typeface="Arial" pitchFamily="34" charset="0"/>
              </a:rPr>
              <a:t>The computing time for this algorithm in terms on input size n is: T(n) = 4n + 5.</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Big-O Notation </a:t>
            </a:r>
            <a:endParaRPr lang="en-GB" dirty="0"/>
          </a:p>
        </p:txBody>
      </p:sp>
      <p:sp>
        <p:nvSpPr>
          <p:cNvPr id="3" name="Content Placeholder 2"/>
          <p:cNvSpPr>
            <a:spLocks noGrp="1"/>
          </p:cNvSpPr>
          <p:nvPr>
            <p:ph idx="1"/>
          </p:nvPr>
        </p:nvSpPr>
        <p:spPr/>
        <p:txBody>
          <a:bodyPr/>
          <a:lstStyle/>
          <a:p>
            <a:r>
              <a:rPr lang="en-US" dirty="0" smtClean="0"/>
              <a:t>Computer scientists like to categorize algorithms using Big-O notation.</a:t>
            </a:r>
          </a:p>
          <a:p>
            <a:r>
              <a:rPr lang="en-US" dirty="0" smtClean="0"/>
              <a:t>If you tell a computer scientist that they can choose between two algorithms:</a:t>
            </a:r>
          </a:p>
          <a:p>
            <a:pPr lvl="1"/>
            <a:r>
              <a:rPr lang="en-US" dirty="0" smtClean="0"/>
              <a:t>one whose time complexity is O( N )</a:t>
            </a:r>
          </a:p>
          <a:p>
            <a:pPr lvl="1"/>
            <a:r>
              <a:rPr lang="en-US" dirty="0" smtClean="0"/>
              <a:t>another that is O( N2 ),</a:t>
            </a:r>
          </a:p>
          <a:p>
            <a:pPr>
              <a:buFontTx/>
              <a:buNone/>
            </a:pPr>
            <a:r>
              <a:rPr lang="en-US" dirty="0" smtClean="0"/>
              <a:t>then the O( N ) algorithm will likely be chosen. Let’s find out why…</a:t>
            </a:r>
          </a:p>
          <a:p>
            <a:endParaRPr lang="en-GB" dirty="0"/>
          </a:p>
        </p:txBody>
      </p:sp>
      <p:sp>
        <p:nvSpPr>
          <p:cNvPr id="4" name="Footer Placeholder 3"/>
          <p:cNvSpPr>
            <a:spLocks noGrp="1"/>
          </p:cNvSpPr>
          <p:nvPr>
            <p:ph type="ftr" sz="quarter" idx="11"/>
          </p:nvPr>
        </p:nvSpPr>
        <p:spPr>
          <a:xfrm>
            <a:off x="1071538" y="6305550"/>
            <a:ext cx="7539062" cy="476250"/>
          </a:xfrm>
        </p:spPr>
        <p:txBody>
          <a:bodyPr/>
          <a:lstStyle/>
          <a:p>
            <a:r>
              <a:rPr lang="en-GB" dirty="0" smtClean="0"/>
              <a:t>CSE 246 Data Structures and Algorithms         </a:t>
            </a:r>
            <a:r>
              <a:rPr lang="en-GB" dirty="0" smtClean="0"/>
              <a:t>            </a:t>
            </a:r>
            <a:r>
              <a:rPr lang="en-GB" dirty="0" smtClean="0"/>
              <a:t>Fall2009       </a:t>
            </a:r>
            <a:r>
              <a:rPr lang="en-GB" dirty="0" smtClean="0"/>
              <a:t>                                                       </a:t>
            </a:r>
            <a:r>
              <a:rPr lang="en-GB" dirty="0" smtClean="0"/>
              <a:t>Quratulain</a:t>
            </a:r>
            <a:endParaRPr lang="en-GB" dirty="0"/>
          </a:p>
        </p:txBody>
      </p:sp>
      <p:sp>
        <p:nvSpPr>
          <p:cNvPr id="5" name="Slide Number Placeholder 4"/>
          <p:cNvSpPr>
            <a:spLocks noGrp="1"/>
          </p:cNvSpPr>
          <p:nvPr>
            <p:ph type="sldNum" sz="quarter" idx="12"/>
          </p:nvPr>
        </p:nvSpPr>
        <p:spPr/>
        <p:txBody>
          <a:bodyPr/>
          <a:lstStyle/>
          <a:p>
            <a:fld id="{61778265-A953-45BD-952B-9F96E876DE07}" type="slidenum">
              <a:rPr lang="en-GB" smtClean="0"/>
              <a:pPr/>
              <a:t>22</a:t>
            </a:fld>
            <a:endParaRPr lang="en-GB"/>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Big-O Notation </a:t>
            </a:r>
            <a:endParaRPr lang="en-GB" dirty="0"/>
          </a:p>
        </p:txBody>
      </p:sp>
      <p:sp>
        <p:nvSpPr>
          <p:cNvPr id="3" name="Content Placeholder 2"/>
          <p:cNvSpPr>
            <a:spLocks noGrp="1"/>
          </p:cNvSpPr>
          <p:nvPr>
            <p:ph idx="1"/>
          </p:nvPr>
        </p:nvSpPr>
        <p:spPr/>
        <p:txBody>
          <a:bodyPr>
            <a:noAutofit/>
          </a:bodyPr>
          <a:lstStyle/>
          <a:p>
            <a:pPr>
              <a:lnSpc>
                <a:spcPct val="80000"/>
              </a:lnSpc>
            </a:pPr>
            <a:r>
              <a:rPr lang="en-US" sz="2400" dirty="0" smtClean="0"/>
              <a:t>Let’s consider a function on N, T(N) N is a measure of the size of the problem we try to solve, e.g., Definition: T(N) is O( g(N) ) if: So, if T(N) is O( g(N) ) then T(N) grows no faster than g(N).</a:t>
            </a:r>
          </a:p>
          <a:p>
            <a:pPr>
              <a:lnSpc>
                <a:spcPct val="80000"/>
              </a:lnSpc>
              <a:buFontTx/>
              <a:buNone/>
            </a:pPr>
            <a:r>
              <a:rPr lang="en-US" sz="2400" b="1" dirty="0" smtClean="0"/>
              <a:t>Example </a:t>
            </a:r>
            <a:r>
              <a:rPr lang="en-US" sz="2400" b="1" dirty="0" smtClean="0"/>
              <a:t>1</a:t>
            </a:r>
          </a:p>
          <a:p>
            <a:pPr>
              <a:lnSpc>
                <a:spcPct val="80000"/>
              </a:lnSpc>
            </a:pPr>
            <a:r>
              <a:rPr lang="en-US" sz="2400" dirty="0" smtClean="0"/>
              <a:t>Suppose, for example, that T is the time taken to run an algorithm to process data in an array of length N. We expect that T will be a function of N and hence write:</a:t>
            </a:r>
          </a:p>
          <a:p>
            <a:pPr>
              <a:lnSpc>
                <a:spcPct val="80000"/>
              </a:lnSpc>
              <a:buFontTx/>
              <a:buNone/>
            </a:pPr>
            <a:endParaRPr lang="en-US" sz="2400" dirty="0" smtClean="0"/>
          </a:p>
          <a:p>
            <a:pPr>
              <a:lnSpc>
                <a:spcPct val="80000"/>
              </a:lnSpc>
            </a:pPr>
            <a:r>
              <a:rPr lang="en-US" sz="2400" dirty="0" smtClean="0"/>
              <a:t>If we now say that T(N) is O(N) we are saying that T(N) grows no faster than:</a:t>
            </a:r>
          </a:p>
          <a:p>
            <a:pPr>
              <a:lnSpc>
                <a:spcPct val="80000"/>
              </a:lnSpc>
              <a:buFontTx/>
              <a:buNone/>
            </a:pPr>
            <a:endParaRPr lang="en-US" sz="2400" dirty="0" smtClean="0"/>
          </a:p>
          <a:p>
            <a:pPr>
              <a:lnSpc>
                <a:spcPct val="80000"/>
              </a:lnSpc>
            </a:pPr>
            <a:r>
              <a:rPr lang="en-US" sz="2400" dirty="0" smtClean="0"/>
              <a:t>This is good news – it tells us that if we double the size of the array, we can expect that the time taken to run the algorithm will double (roughly speaking).</a:t>
            </a:r>
          </a:p>
          <a:p>
            <a:endParaRPr lang="en-GB" sz="2400" dirty="0"/>
          </a:p>
        </p:txBody>
      </p:sp>
      <p:sp>
        <p:nvSpPr>
          <p:cNvPr id="4" name="Footer Placeholder 3"/>
          <p:cNvSpPr>
            <a:spLocks noGrp="1"/>
          </p:cNvSpPr>
          <p:nvPr>
            <p:ph type="ftr" sz="quarter" idx="11"/>
          </p:nvPr>
        </p:nvSpPr>
        <p:spPr>
          <a:xfrm>
            <a:off x="1142976" y="6305550"/>
            <a:ext cx="7467624" cy="476250"/>
          </a:xfrm>
        </p:spPr>
        <p:txBody>
          <a:bodyPr/>
          <a:lstStyle/>
          <a:p>
            <a:r>
              <a:rPr lang="en-GB" dirty="0" smtClean="0"/>
              <a:t>CSE 246 Data Structures and Algorithms          Fall2009        Quratulain</a:t>
            </a:r>
            <a:endParaRPr lang="en-GB" dirty="0"/>
          </a:p>
        </p:txBody>
      </p:sp>
      <p:sp>
        <p:nvSpPr>
          <p:cNvPr id="5" name="Slide Number Placeholder 4"/>
          <p:cNvSpPr>
            <a:spLocks noGrp="1"/>
          </p:cNvSpPr>
          <p:nvPr>
            <p:ph type="sldNum" sz="quarter" idx="12"/>
          </p:nvPr>
        </p:nvSpPr>
        <p:spPr/>
        <p:txBody>
          <a:bodyPr/>
          <a:lstStyle/>
          <a:p>
            <a:fld id="{61778265-A953-45BD-952B-9F96E876DE07}" type="slidenum">
              <a:rPr lang="en-GB" smtClean="0"/>
              <a:pPr/>
              <a:t>23</a:t>
            </a:fld>
            <a:endParaRPr lang="en-GB"/>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a:t>
            </a:r>
            <a:endParaRPr lang="en-GB" dirty="0"/>
          </a:p>
        </p:txBody>
      </p:sp>
      <p:sp>
        <p:nvSpPr>
          <p:cNvPr id="4" name="Footer Placeholder 3"/>
          <p:cNvSpPr>
            <a:spLocks noGrp="1"/>
          </p:cNvSpPr>
          <p:nvPr>
            <p:ph type="ftr" sz="quarter" idx="11"/>
          </p:nvPr>
        </p:nvSpPr>
        <p:spPr>
          <a:xfrm>
            <a:off x="1214414" y="6305550"/>
            <a:ext cx="7396186" cy="476250"/>
          </a:xfrm>
        </p:spPr>
        <p:txBody>
          <a:bodyPr/>
          <a:lstStyle/>
          <a:p>
            <a:r>
              <a:rPr lang="en-GB" dirty="0" smtClean="0"/>
              <a:t>CSE 246 Data Structures and Algorithms      </a:t>
            </a:r>
            <a:r>
              <a:rPr lang="en-GB" dirty="0" smtClean="0"/>
              <a:t>              </a:t>
            </a:r>
            <a:r>
              <a:rPr lang="en-GB" dirty="0" smtClean="0"/>
              <a:t>Fall2009        </a:t>
            </a:r>
            <a:r>
              <a:rPr lang="en-GB" dirty="0" smtClean="0"/>
              <a:t>                                                    Quratulain</a:t>
            </a:r>
            <a:endParaRPr lang="en-GB" dirty="0"/>
          </a:p>
        </p:txBody>
      </p:sp>
      <p:sp>
        <p:nvSpPr>
          <p:cNvPr id="5" name="Slide Number Placeholder 4"/>
          <p:cNvSpPr>
            <a:spLocks noGrp="1"/>
          </p:cNvSpPr>
          <p:nvPr>
            <p:ph type="sldNum" sz="quarter" idx="12"/>
          </p:nvPr>
        </p:nvSpPr>
        <p:spPr/>
        <p:txBody>
          <a:bodyPr/>
          <a:lstStyle/>
          <a:p>
            <a:fld id="{61778265-A953-45BD-952B-9F96E876DE07}" type="slidenum">
              <a:rPr lang="en-GB" smtClean="0"/>
              <a:pPr/>
              <a:t>24</a:t>
            </a:fld>
            <a:endParaRPr lang="en-GB"/>
          </a:p>
        </p:txBody>
      </p:sp>
      <p:sp>
        <p:nvSpPr>
          <p:cNvPr id="6" name="Text Box 5"/>
          <p:cNvSpPr txBox="1">
            <a:spLocks noChangeArrowheads="1"/>
          </p:cNvSpPr>
          <p:nvPr/>
        </p:nvSpPr>
        <p:spPr bwMode="auto">
          <a:xfrm>
            <a:off x="1000100" y="2209800"/>
            <a:ext cx="8148638" cy="1477328"/>
          </a:xfrm>
          <a:prstGeom prst="rect">
            <a:avLst/>
          </a:prstGeom>
          <a:noFill/>
          <a:ln w="9525">
            <a:solidFill>
              <a:schemeClr val="bg2"/>
            </a:solidFill>
            <a:miter lim="800000"/>
            <a:headEnd/>
            <a:tailEnd/>
          </a:ln>
          <a:effectLst/>
        </p:spPr>
        <p:txBody>
          <a:bodyPr wrap="square">
            <a:spAutoFit/>
          </a:bodyPr>
          <a:lstStyle/>
          <a:p>
            <a:r>
              <a:rPr lang="en-US" i="1" dirty="0">
                <a:latin typeface="Arial" pitchFamily="34" charset="0"/>
              </a:rPr>
              <a:t>Suppose f(n) = n</a:t>
            </a:r>
            <a:r>
              <a:rPr lang="en-US" i="1" baseline="30000" dirty="0">
                <a:latin typeface="Arial" pitchFamily="34" charset="0"/>
              </a:rPr>
              <a:t>2</a:t>
            </a:r>
            <a:r>
              <a:rPr lang="en-US" i="1" dirty="0">
                <a:latin typeface="Arial" pitchFamily="34" charset="0"/>
              </a:rPr>
              <a:t>  + 3n - 1.  We want to show that f(n) = O(n</a:t>
            </a:r>
            <a:r>
              <a:rPr lang="en-US" i="1" baseline="30000" dirty="0">
                <a:latin typeface="Arial" pitchFamily="34" charset="0"/>
              </a:rPr>
              <a:t>2</a:t>
            </a:r>
            <a:r>
              <a:rPr lang="en-US" i="1" dirty="0">
                <a:latin typeface="Arial" pitchFamily="34" charset="0"/>
              </a:rPr>
              <a:t>).</a:t>
            </a:r>
          </a:p>
          <a:p>
            <a:r>
              <a:rPr lang="en-US" i="1" dirty="0">
                <a:latin typeface="Arial" pitchFamily="34" charset="0"/>
              </a:rPr>
              <a:t>                        f(n) 	= n</a:t>
            </a:r>
            <a:r>
              <a:rPr lang="en-US" i="1" baseline="30000" dirty="0">
                <a:latin typeface="Arial" pitchFamily="34" charset="0"/>
              </a:rPr>
              <a:t>2</a:t>
            </a:r>
            <a:r>
              <a:rPr lang="en-US" i="1" dirty="0">
                <a:latin typeface="Arial" pitchFamily="34" charset="0"/>
              </a:rPr>
              <a:t> + 3n - 1		</a:t>
            </a:r>
          </a:p>
          <a:p>
            <a:r>
              <a:rPr lang="en-US" i="1" dirty="0">
                <a:latin typeface="Arial" pitchFamily="34" charset="0"/>
              </a:rPr>
              <a:t>		&lt; n</a:t>
            </a:r>
            <a:r>
              <a:rPr lang="en-US" i="1" baseline="30000" dirty="0">
                <a:latin typeface="Arial" pitchFamily="34" charset="0"/>
              </a:rPr>
              <a:t>2</a:t>
            </a:r>
            <a:r>
              <a:rPr lang="en-US" i="1" dirty="0">
                <a:latin typeface="Arial" pitchFamily="34" charset="0"/>
              </a:rPr>
              <a:t> + 3n     (subtraction makes things smaller so drop it)</a:t>
            </a:r>
          </a:p>
          <a:p>
            <a:r>
              <a:rPr lang="en-US" i="1" dirty="0">
                <a:latin typeface="Arial" pitchFamily="34" charset="0"/>
              </a:rPr>
              <a:t>                                &lt;= n</a:t>
            </a:r>
            <a:r>
              <a:rPr lang="en-US" i="1" baseline="30000" dirty="0">
                <a:latin typeface="Arial" pitchFamily="34" charset="0"/>
              </a:rPr>
              <a:t>2</a:t>
            </a:r>
            <a:r>
              <a:rPr lang="en-US" i="1" dirty="0">
                <a:latin typeface="Arial" pitchFamily="34" charset="0"/>
              </a:rPr>
              <a:t> + 3n</a:t>
            </a:r>
            <a:r>
              <a:rPr lang="en-US" i="1" baseline="30000" dirty="0">
                <a:latin typeface="Arial" pitchFamily="34" charset="0"/>
              </a:rPr>
              <a:t>2</a:t>
            </a:r>
            <a:r>
              <a:rPr lang="en-US" i="1" dirty="0">
                <a:latin typeface="Arial" pitchFamily="34" charset="0"/>
              </a:rPr>
              <a:t> (since n &lt;= n</a:t>
            </a:r>
            <a:r>
              <a:rPr lang="en-US" i="1" baseline="30000" dirty="0">
                <a:latin typeface="Arial" pitchFamily="34" charset="0"/>
              </a:rPr>
              <a:t>2</a:t>
            </a:r>
            <a:r>
              <a:rPr lang="en-US" i="1" dirty="0">
                <a:latin typeface="Arial" pitchFamily="34" charset="0"/>
              </a:rPr>
              <a:t> for all integers n)</a:t>
            </a:r>
          </a:p>
          <a:p>
            <a:r>
              <a:rPr lang="en-US" i="1" dirty="0">
                <a:latin typeface="Arial" pitchFamily="34" charset="0"/>
              </a:rPr>
              <a:t>	                = 4n</a:t>
            </a:r>
            <a:r>
              <a:rPr lang="en-US" i="1" baseline="30000" dirty="0">
                <a:latin typeface="Arial" pitchFamily="34" charset="0"/>
              </a:rPr>
              <a:t>2</a:t>
            </a:r>
          </a:p>
        </p:txBody>
      </p:sp>
      <p:sp>
        <p:nvSpPr>
          <p:cNvPr id="7" name="Text Box 6"/>
          <p:cNvSpPr txBox="1">
            <a:spLocks noChangeArrowheads="1"/>
          </p:cNvSpPr>
          <p:nvPr/>
        </p:nvSpPr>
        <p:spPr bwMode="auto">
          <a:xfrm>
            <a:off x="1090642" y="3857628"/>
            <a:ext cx="7696200" cy="1938992"/>
          </a:xfrm>
          <a:prstGeom prst="rect">
            <a:avLst/>
          </a:prstGeom>
          <a:noFill/>
          <a:ln w="9525">
            <a:noFill/>
            <a:miter lim="800000"/>
            <a:headEnd/>
            <a:tailEnd/>
          </a:ln>
          <a:effectLst/>
        </p:spPr>
        <p:txBody>
          <a:bodyPr wrap="square">
            <a:spAutoFit/>
          </a:bodyPr>
          <a:lstStyle/>
          <a:p>
            <a:pPr>
              <a:spcBef>
                <a:spcPct val="50000"/>
              </a:spcBef>
            </a:pPr>
            <a:r>
              <a:rPr lang="en-US" sz="1600" dirty="0">
                <a:latin typeface="Arial" pitchFamily="34" charset="0"/>
              </a:rPr>
              <a:t>Therefore, if C = 4, we have shown that f(n) = O(n</a:t>
            </a:r>
            <a:r>
              <a:rPr lang="en-US" sz="1600" b="1" baseline="30000" dirty="0">
                <a:latin typeface="Arial" pitchFamily="34" charset="0"/>
              </a:rPr>
              <a:t>2</a:t>
            </a:r>
            <a:r>
              <a:rPr lang="en-US" sz="1600" dirty="0">
                <a:latin typeface="Arial" pitchFamily="34" charset="0"/>
              </a:rPr>
              <a:t>).  Notice that all we are doing is finding a simple function that is an upper bound on the original function.  Because of this, we could also say that</a:t>
            </a:r>
          </a:p>
          <a:p>
            <a:pPr>
              <a:spcBef>
                <a:spcPct val="50000"/>
              </a:spcBef>
            </a:pPr>
            <a:endParaRPr lang="en-US" sz="1600" dirty="0">
              <a:latin typeface="Arial" pitchFamily="34" charset="0"/>
            </a:endParaRPr>
          </a:p>
          <a:p>
            <a:pPr>
              <a:spcBef>
                <a:spcPct val="50000"/>
              </a:spcBef>
            </a:pPr>
            <a:endParaRPr lang="en-US" sz="1600" dirty="0">
              <a:latin typeface="Arial" pitchFamily="34" charset="0"/>
            </a:endParaRPr>
          </a:p>
          <a:p>
            <a:pPr>
              <a:spcBef>
                <a:spcPct val="50000"/>
              </a:spcBef>
            </a:pPr>
            <a:r>
              <a:rPr lang="en-US" sz="1600" dirty="0">
                <a:latin typeface="Arial" pitchFamily="34" charset="0"/>
              </a:rPr>
              <a:t> This would be a much weaker description, but it is still valid.</a:t>
            </a:r>
          </a:p>
        </p:txBody>
      </p:sp>
      <p:sp>
        <p:nvSpPr>
          <p:cNvPr id="8" name="Rectangle 10"/>
          <p:cNvSpPr>
            <a:spLocks noChangeArrowheads="1"/>
          </p:cNvSpPr>
          <p:nvPr/>
        </p:nvSpPr>
        <p:spPr bwMode="auto">
          <a:xfrm>
            <a:off x="1447800" y="4786322"/>
            <a:ext cx="4876800" cy="381000"/>
          </a:xfrm>
          <a:prstGeom prst="rect">
            <a:avLst/>
          </a:prstGeom>
          <a:solidFill>
            <a:schemeClr val="folHlink"/>
          </a:solidFill>
          <a:ln w="9525">
            <a:solidFill>
              <a:schemeClr val="tx1"/>
            </a:solidFill>
            <a:miter lim="800000"/>
            <a:headEnd/>
            <a:tailEnd/>
          </a:ln>
          <a:effectLst/>
        </p:spPr>
        <p:txBody>
          <a:bodyPr wrap="none" anchor="ctr"/>
          <a:lstStyle/>
          <a:p>
            <a:endParaRPr lang="en-GB"/>
          </a:p>
        </p:txBody>
      </p:sp>
      <p:sp>
        <p:nvSpPr>
          <p:cNvPr id="9" name="Text Box 11"/>
          <p:cNvSpPr txBox="1">
            <a:spLocks noChangeArrowheads="1"/>
          </p:cNvSpPr>
          <p:nvPr/>
        </p:nvSpPr>
        <p:spPr bwMode="auto">
          <a:xfrm>
            <a:off x="1524000" y="4786322"/>
            <a:ext cx="4724400" cy="400110"/>
          </a:xfrm>
          <a:prstGeom prst="rect">
            <a:avLst/>
          </a:prstGeom>
          <a:noFill/>
          <a:ln w="9525">
            <a:noFill/>
            <a:miter lim="800000"/>
            <a:headEnd/>
            <a:tailEnd/>
          </a:ln>
          <a:effectLst/>
        </p:spPr>
        <p:txBody>
          <a:bodyPr>
            <a:spAutoFit/>
          </a:bodyPr>
          <a:lstStyle/>
          <a:p>
            <a:pPr>
              <a:spcBef>
                <a:spcPct val="50000"/>
              </a:spcBef>
            </a:pPr>
            <a:r>
              <a:rPr lang="en-US" sz="1600" dirty="0">
                <a:latin typeface="Arial" pitchFamily="34" charset="0"/>
              </a:rPr>
              <a:t> f(n) = O(n</a:t>
            </a:r>
            <a:r>
              <a:rPr lang="en-US" sz="1600" b="1" baseline="30000" dirty="0">
                <a:latin typeface="Arial" pitchFamily="34" charset="0"/>
              </a:rPr>
              <a:t>3</a:t>
            </a:r>
            <a:r>
              <a:rPr lang="en-US" sz="1600" dirty="0">
                <a:latin typeface="Arial" pitchFamily="34" charset="0"/>
              </a:rPr>
              <a:t>) since (n</a:t>
            </a:r>
            <a:r>
              <a:rPr lang="en-US" sz="1600" b="1" baseline="30000" dirty="0">
                <a:latin typeface="Arial" pitchFamily="34" charset="0"/>
              </a:rPr>
              <a:t>3</a:t>
            </a:r>
            <a:r>
              <a:rPr lang="en-US" sz="1600" dirty="0">
                <a:latin typeface="Arial" pitchFamily="34" charset="0"/>
              </a:rPr>
              <a:t>) is an upper bound  on </a:t>
            </a:r>
            <a:r>
              <a:rPr lang="en-US" sz="1600" dirty="0" smtClean="0">
                <a:latin typeface="Arial" pitchFamily="34" charset="0"/>
              </a:rPr>
              <a:t>n</a:t>
            </a:r>
            <a:r>
              <a:rPr lang="en-US" sz="2000" i="1" baseline="30000" dirty="0" smtClean="0">
                <a:latin typeface="Arial" pitchFamily="34" charset="0"/>
              </a:rPr>
              <a:t>2</a:t>
            </a:r>
            <a:endParaRPr lang="en-US" sz="2000"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Example 1</a:t>
            </a:r>
            <a:r>
              <a:rPr lang="en-US" dirty="0" smtClean="0"/>
              <a:t> Searching Sorted Array</a:t>
            </a:r>
            <a:endParaRPr lang="en-GB" dirty="0"/>
          </a:p>
        </p:txBody>
      </p:sp>
      <p:sp>
        <p:nvSpPr>
          <p:cNvPr id="3" name="Content Placeholder 2"/>
          <p:cNvSpPr>
            <a:spLocks noGrp="1"/>
          </p:cNvSpPr>
          <p:nvPr>
            <p:ph idx="1"/>
          </p:nvPr>
        </p:nvSpPr>
        <p:spPr/>
        <p:txBody>
          <a:bodyPr>
            <a:normAutofit fontScale="92500" lnSpcReduction="20000"/>
          </a:bodyPr>
          <a:lstStyle/>
          <a:p>
            <a:pPr>
              <a:buFontTx/>
              <a:buNone/>
            </a:pPr>
            <a:r>
              <a:rPr lang="en-US" sz="4000" dirty="0" smtClean="0"/>
              <a:t>Algorithm 1: Sequential Search</a:t>
            </a:r>
          </a:p>
          <a:p>
            <a:pPr>
              <a:lnSpc>
                <a:spcPct val="80000"/>
              </a:lnSpc>
              <a:buFontTx/>
              <a:buNone/>
            </a:pPr>
            <a:endParaRPr lang="en-US" dirty="0" smtClean="0">
              <a:latin typeface="Courier New" pitchFamily="49" charset="0"/>
            </a:endParaRPr>
          </a:p>
          <a:p>
            <a:pPr>
              <a:lnSpc>
                <a:spcPct val="80000"/>
              </a:lnSpc>
              <a:buFontTx/>
              <a:buNone/>
            </a:pPr>
            <a:r>
              <a:rPr lang="en-US" sz="2800" dirty="0" err="1" smtClean="0"/>
              <a:t>int</a:t>
            </a:r>
            <a:r>
              <a:rPr lang="en-US" sz="2800" dirty="0" smtClean="0"/>
              <a:t> search(</a:t>
            </a:r>
            <a:r>
              <a:rPr lang="en-US" sz="2800" dirty="0" err="1" smtClean="0"/>
              <a:t>int</a:t>
            </a:r>
            <a:r>
              <a:rPr lang="en-US" sz="2800" dirty="0" smtClean="0"/>
              <a:t> A[], </a:t>
            </a:r>
            <a:r>
              <a:rPr lang="en-US" sz="2800" dirty="0" err="1" smtClean="0"/>
              <a:t>int</a:t>
            </a:r>
            <a:r>
              <a:rPr lang="en-US" sz="2800" dirty="0" smtClean="0"/>
              <a:t> N, </a:t>
            </a:r>
            <a:r>
              <a:rPr lang="en-US" sz="2800" dirty="0" err="1" smtClean="0"/>
              <a:t>int</a:t>
            </a:r>
            <a:r>
              <a:rPr lang="en-US" sz="2800" dirty="0" smtClean="0"/>
              <a:t> Num) {</a:t>
            </a:r>
          </a:p>
          <a:p>
            <a:pPr>
              <a:lnSpc>
                <a:spcPct val="80000"/>
              </a:lnSpc>
              <a:buFontTx/>
              <a:buNone/>
            </a:pPr>
            <a:r>
              <a:rPr lang="en-US" sz="2800" dirty="0" smtClean="0"/>
              <a:t>  </a:t>
            </a:r>
            <a:r>
              <a:rPr lang="en-US" sz="2800" dirty="0" err="1" smtClean="0"/>
              <a:t>int</a:t>
            </a:r>
            <a:r>
              <a:rPr lang="en-US" sz="2800" dirty="0" smtClean="0"/>
              <a:t> index = 0;</a:t>
            </a:r>
          </a:p>
          <a:p>
            <a:pPr>
              <a:lnSpc>
                <a:spcPct val="80000"/>
              </a:lnSpc>
              <a:buFontTx/>
              <a:buNone/>
            </a:pPr>
            <a:r>
              <a:rPr lang="en-US" sz="2800" dirty="0" smtClean="0"/>
              <a:t>				    </a:t>
            </a:r>
          </a:p>
          <a:p>
            <a:pPr>
              <a:lnSpc>
                <a:spcPct val="80000"/>
              </a:lnSpc>
              <a:buFontTx/>
              <a:buNone/>
            </a:pPr>
            <a:r>
              <a:rPr lang="en-US" sz="2800" dirty="0" smtClean="0"/>
              <a:t>  while ((index &lt; N) &amp;&amp; (A[index] </a:t>
            </a:r>
            <a:r>
              <a:rPr lang="en-US" sz="2800" b="1" dirty="0" smtClean="0">
                <a:effectLst>
                  <a:outerShdw blurRad="38100" dist="38100" dir="2700000" algn="tl">
                    <a:srgbClr val="C0C0C0"/>
                  </a:outerShdw>
                </a:effectLst>
              </a:rPr>
              <a:t>&lt;</a:t>
            </a:r>
            <a:r>
              <a:rPr lang="en-US" sz="2800" dirty="0" smtClean="0"/>
              <a:t> Num))</a:t>
            </a:r>
          </a:p>
          <a:p>
            <a:pPr>
              <a:lnSpc>
                <a:spcPct val="80000"/>
              </a:lnSpc>
              <a:buFontTx/>
              <a:buNone/>
            </a:pPr>
            <a:r>
              <a:rPr lang="en-US" sz="2800" dirty="0" smtClean="0"/>
              <a:t>    index++;</a:t>
            </a:r>
          </a:p>
          <a:p>
            <a:pPr>
              <a:lnSpc>
                <a:spcPct val="80000"/>
              </a:lnSpc>
              <a:buFontTx/>
              <a:buNone/>
            </a:pPr>
            <a:r>
              <a:rPr lang="en-US" sz="2800" dirty="0" smtClean="0"/>
              <a:t>			</a:t>
            </a:r>
          </a:p>
          <a:p>
            <a:pPr>
              <a:lnSpc>
                <a:spcPct val="80000"/>
              </a:lnSpc>
              <a:buFontTx/>
              <a:buNone/>
            </a:pPr>
            <a:r>
              <a:rPr lang="en-US" sz="2800" dirty="0" smtClean="0"/>
              <a:t>  if ((index &lt; N) &amp;&amp; (A[index] == Num))</a:t>
            </a:r>
          </a:p>
          <a:p>
            <a:pPr>
              <a:lnSpc>
                <a:spcPct val="80000"/>
              </a:lnSpc>
              <a:buFontTx/>
              <a:buNone/>
            </a:pPr>
            <a:r>
              <a:rPr lang="en-US" sz="2800" dirty="0" smtClean="0"/>
              <a:t>    return index;</a:t>
            </a:r>
          </a:p>
          <a:p>
            <a:pPr>
              <a:lnSpc>
                <a:spcPct val="80000"/>
              </a:lnSpc>
              <a:buFontTx/>
              <a:buNone/>
            </a:pPr>
            <a:r>
              <a:rPr lang="en-US" sz="2800" dirty="0" smtClean="0"/>
              <a:t>  else</a:t>
            </a:r>
          </a:p>
          <a:p>
            <a:pPr>
              <a:lnSpc>
                <a:spcPct val="80000"/>
              </a:lnSpc>
              <a:buFontTx/>
              <a:buNone/>
            </a:pPr>
            <a:r>
              <a:rPr lang="en-US" sz="2800" dirty="0" smtClean="0"/>
              <a:t>    return -1;</a:t>
            </a:r>
          </a:p>
          <a:p>
            <a:pPr>
              <a:lnSpc>
                <a:spcPct val="80000"/>
              </a:lnSpc>
              <a:buFontTx/>
              <a:buNone/>
            </a:pPr>
            <a:r>
              <a:rPr lang="en-US" sz="2800" dirty="0" smtClean="0"/>
              <a:t>}</a:t>
            </a:r>
          </a:p>
          <a:p>
            <a:endParaRPr lang="en-GB" dirty="0"/>
          </a:p>
        </p:txBody>
      </p:sp>
      <p:sp>
        <p:nvSpPr>
          <p:cNvPr id="4" name="Footer Placeholder 3"/>
          <p:cNvSpPr>
            <a:spLocks noGrp="1"/>
          </p:cNvSpPr>
          <p:nvPr>
            <p:ph type="ftr" sz="quarter" idx="11"/>
          </p:nvPr>
        </p:nvSpPr>
        <p:spPr/>
        <p:txBody>
          <a:bodyPr/>
          <a:lstStyle/>
          <a:p>
            <a:r>
              <a:rPr lang="en-GB" smtClean="0"/>
              <a:t>CSE 246 Data Structures and Algorithms          Fall2009        Quratulain</a:t>
            </a:r>
            <a:endParaRPr lang="en-GB"/>
          </a:p>
        </p:txBody>
      </p:sp>
      <p:sp>
        <p:nvSpPr>
          <p:cNvPr id="5" name="Slide Number Placeholder 4"/>
          <p:cNvSpPr>
            <a:spLocks noGrp="1"/>
          </p:cNvSpPr>
          <p:nvPr>
            <p:ph type="sldNum" sz="quarter" idx="12"/>
          </p:nvPr>
        </p:nvSpPr>
        <p:spPr/>
        <p:txBody>
          <a:bodyPr/>
          <a:lstStyle/>
          <a:p>
            <a:fld id="{61778265-A953-45BD-952B-9F96E876DE07}" type="slidenum">
              <a:rPr lang="en-GB" smtClean="0"/>
              <a:pPr/>
              <a:t>25</a:t>
            </a:fld>
            <a:endParaRPr lang="en-GB"/>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Analyzing Search Algorithm 1</a:t>
            </a:r>
            <a:endParaRPr lang="en-GB" dirty="0"/>
          </a:p>
        </p:txBody>
      </p:sp>
      <p:sp>
        <p:nvSpPr>
          <p:cNvPr id="3" name="Content Placeholder 2"/>
          <p:cNvSpPr>
            <a:spLocks noGrp="1"/>
          </p:cNvSpPr>
          <p:nvPr>
            <p:ph idx="1"/>
          </p:nvPr>
        </p:nvSpPr>
        <p:spPr/>
        <p:txBody>
          <a:bodyPr>
            <a:normAutofit fontScale="92500"/>
          </a:bodyPr>
          <a:lstStyle/>
          <a:p>
            <a:pPr>
              <a:buFontTx/>
              <a:buNone/>
            </a:pPr>
            <a:r>
              <a:rPr lang="en-US" sz="2800" dirty="0" smtClean="0"/>
              <a:t>Operations to count: how many times Num is compared to member of array</a:t>
            </a:r>
          </a:p>
          <a:p>
            <a:pPr lvl="1">
              <a:buFontTx/>
              <a:buNone/>
            </a:pPr>
            <a:r>
              <a:rPr lang="en-US" sz="2400" dirty="0" smtClean="0"/>
              <a:t>One after the loop each time plus ...</a:t>
            </a:r>
          </a:p>
          <a:p>
            <a:pPr lvl="1">
              <a:buFontTx/>
              <a:buNone/>
            </a:pPr>
            <a:r>
              <a:rPr lang="en-US" sz="2400" dirty="0" smtClean="0"/>
              <a:t>Best-case: find the number we are looking for at the first position in the array (1 + 1 = 2 comparisons)       O(1)</a:t>
            </a:r>
          </a:p>
          <a:p>
            <a:pPr lvl="1">
              <a:buFontTx/>
              <a:buNone/>
            </a:pPr>
            <a:r>
              <a:rPr lang="en-US" sz="2400" dirty="0" smtClean="0"/>
              <a:t>Average-case: find the number on average half-way down the array (sometimes longer, sometimes shorter) </a:t>
            </a:r>
          </a:p>
          <a:p>
            <a:pPr lvl="1">
              <a:buFontTx/>
              <a:buNone/>
            </a:pPr>
            <a:r>
              <a:rPr lang="en-US" sz="2400" dirty="0" smtClean="0"/>
              <a:t>   (N/2+1 comparisons)                                             O(N)</a:t>
            </a:r>
          </a:p>
          <a:p>
            <a:pPr lvl="1">
              <a:buFontTx/>
              <a:buNone/>
            </a:pPr>
            <a:r>
              <a:rPr lang="en-US" sz="2400" dirty="0" smtClean="0"/>
              <a:t>Worst-case: have to compare Num to very element in the array (N + 1 comparisons)                                    O(N)</a:t>
            </a:r>
          </a:p>
          <a:p>
            <a:endParaRPr lang="en-GB" dirty="0"/>
          </a:p>
        </p:txBody>
      </p:sp>
      <p:sp>
        <p:nvSpPr>
          <p:cNvPr id="4" name="Footer Placeholder 3"/>
          <p:cNvSpPr>
            <a:spLocks noGrp="1"/>
          </p:cNvSpPr>
          <p:nvPr>
            <p:ph type="ftr" sz="quarter" idx="11"/>
          </p:nvPr>
        </p:nvSpPr>
        <p:spPr/>
        <p:txBody>
          <a:bodyPr/>
          <a:lstStyle/>
          <a:p>
            <a:r>
              <a:rPr lang="en-GB" smtClean="0"/>
              <a:t>CSE 246 Data Structures and Algorithms          Fall2009        Quratulain</a:t>
            </a:r>
            <a:endParaRPr lang="en-GB"/>
          </a:p>
        </p:txBody>
      </p:sp>
      <p:sp>
        <p:nvSpPr>
          <p:cNvPr id="5" name="Slide Number Placeholder 4"/>
          <p:cNvSpPr>
            <a:spLocks noGrp="1"/>
          </p:cNvSpPr>
          <p:nvPr>
            <p:ph type="sldNum" sz="quarter" idx="12"/>
          </p:nvPr>
        </p:nvSpPr>
        <p:spPr/>
        <p:txBody>
          <a:bodyPr/>
          <a:lstStyle/>
          <a:p>
            <a:fld id="{61778265-A953-45BD-952B-9F96E876DE07}" type="slidenum">
              <a:rPr lang="en-GB" smtClean="0"/>
              <a:pPr/>
              <a:t>26</a:t>
            </a:fld>
            <a:endParaRPr lang="en-GB"/>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400" dirty="0" smtClean="0"/>
              <a:t>Search Algorithm 2: Binary Search</a:t>
            </a:r>
            <a:endParaRPr lang="en-GB" dirty="0"/>
          </a:p>
        </p:txBody>
      </p:sp>
      <p:sp>
        <p:nvSpPr>
          <p:cNvPr id="3" name="Content Placeholder 2"/>
          <p:cNvSpPr>
            <a:spLocks noGrp="1"/>
          </p:cNvSpPr>
          <p:nvPr>
            <p:ph idx="1"/>
          </p:nvPr>
        </p:nvSpPr>
        <p:spPr/>
        <p:txBody>
          <a:bodyPr>
            <a:normAutofit fontScale="77500" lnSpcReduction="20000"/>
          </a:bodyPr>
          <a:lstStyle/>
          <a:p>
            <a:pPr>
              <a:lnSpc>
                <a:spcPct val="70000"/>
              </a:lnSpc>
              <a:buFontTx/>
              <a:buNone/>
            </a:pPr>
            <a:r>
              <a:rPr lang="en-US" dirty="0" err="1" smtClean="0">
                <a:latin typeface="Courier New" pitchFamily="49" charset="0"/>
              </a:rPr>
              <a:t>int</a:t>
            </a:r>
            <a:r>
              <a:rPr lang="en-US" dirty="0" smtClean="0">
                <a:latin typeface="Courier New" pitchFamily="49" charset="0"/>
              </a:rPr>
              <a:t> search(</a:t>
            </a:r>
            <a:r>
              <a:rPr lang="en-US" dirty="0" err="1" smtClean="0">
                <a:latin typeface="Courier New" pitchFamily="49" charset="0"/>
              </a:rPr>
              <a:t>int</a:t>
            </a:r>
            <a:r>
              <a:rPr lang="en-US" dirty="0" smtClean="0">
                <a:latin typeface="Courier New" pitchFamily="49" charset="0"/>
              </a:rPr>
              <a:t> A[], </a:t>
            </a:r>
            <a:r>
              <a:rPr lang="en-US" dirty="0" err="1" smtClean="0">
                <a:latin typeface="Courier New" pitchFamily="49" charset="0"/>
              </a:rPr>
              <a:t>int</a:t>
            </a:r>
            <a:r>
              <a:rPr lang="en-US" dirty="0" smtClean="0">
                <a:latin typeface="Courier New" pitchFamily="49" charset="0"/>
              </a:rPr>
              <a:t> N, </a:t>
            </a:r>
            <a:r>
              <a:rPr lang="en-US" dirty="0" err="1" smtClean="0">
                <a:latin typeface="Courier New" pitchFamily="49" charset="0"/>
              </a:rPr>
              <a:t>int</a:t>
            </a:r>
            <a:r>
              <a:rPr lang="en-US" dirty="0" smtClean="0">
                <a:latin typeface="Courier New" pitchFamily="49" charset="0"/>
              </a:rPr>
              <a:t> Num) {</a:t>
            </a:r>
          </a:p>
          <a:p>
            <a:pPr>
              <a:lnSpc>
                <a:spcPct val="70000"/>
              </a:lnSpc>
              <a:buFontTx/>
              <a:buNone/>
            </a:pPr>
            <a:r>
              <a:rPr lang="en-US" dirty="0" smtClean="0">
                <a:latin typeface="Courier New" pitchFamily="49" charset="0"/>
              </a:rPr>
              <a:t>  </a:t>
            </a:r>
            <a:r>
              <a:rPr lang="en-US" dirty="0" err="1" smtClean="0">
                <a:latin typeface="Courier New" pitchFamily="49" charset="0"/>
              </a:rPr>
              <a:t>int</a:t>
            </a:r>
            <a:r>
              <a:rPr lang="en-US" dirty="0" smtClean="0">
                <a:latin typeface="Courier New" pitchFamily="49" charset="0"/>
              </a:rPr>
              <a:t> first = 0;</a:t>
            </a:r>
          </a:p>
          <a:p>
            <a:pPr>
              <a:lnSpc>
                <a:spcPct val="70000"/>
              </a:lnSpc>
              <a:buFontTx/>
              <a:buNone/>
            </a:pPr>
            <a:r>
              <a:rPr lang="en-US" dirty="0" smtClean="0">
                <a:latin typeface="Courier New" pitchFamily="49" charset="0"/>
              </a:rPr>
              <a:t>  </a:t>
            </a:r>
            <a:r>
              <a:rPr lang="en-US" dirty="0" err="1" smtClean="0">
                <a:latin typeface="Courier New" pitchFamily="49" charset="0"/>
              </a:rPr>
              <a:t>int</a:t>
            </a:r>
            <a:r>
              <a:rPr lang="en-US" dirty="0" smtClean="0">
                <a:latin typeface="Courier New" pitchFamily="49" charset="0"/>
              </a:rPr>
              <a:t> last = N - 1;</a:t>
            </a:r>
          </a:p>
          <a:p>
            <a:pPr>
              <a:lnSpc>
                <a:spcPct val="70000"/>
              </a:lnSpc>
              <a:buFontTx/>
              <a:buNone/>
            </a:pPr>
            <a:r>
              <a:rPr lang="en-US" dirty="0" smtClean="0">
                <a:latin typeface="Courier New" pitchFamily="49" charset="0"/>
              </a:rPr>
              <a:t>  </a:t>
            </a:r>
            <a:r>
              <a:rPr lang="en-US" dirty="0" err="1" smtClean="0">
                <a:latin typeface="Courier New" pitchFamily="49" charset="0"/>
              </a:rPr>
              <a:t>int</a:t>
            </a:r>
            <a:r>
              <a:rPr lang="en-US" dirty="0" smtClean="0">
                <a:latin typeface="Courier New" pitchFamily="49" charset="0"/>
              </a:rPr>
              <a:t> mid = (first + last) / 2;</a:t>
            </a:r>
          </a:p>
          <a:p>
            <a:pPr>
              <a:lnSpc>
                <a:spcPct val="70000"/>
              </a:lnSpc>
              <a:buFontTx/>
              <a:buNone/>
            </a:pPr>
            <a:r>
              <a:rPr lang="en-US" dirty="0" smtClean="0">
                <a:latin typeface="Courier New" pitchFamily="49" charset="0"/>
              </a:rPr>
              <a:t>  while ((A[mid] != Num) &amp;&amp; (first &lt;= last)) {</a:t>
            </a:r>
          </a:p>
          <a:p>
            <a:pPr>
              <a:lnSpc>
                <a:spcPct val="70000"/>
              </a:lnSpc>
              <a:buFontTx/>
              <a:buNone/>
            </a:pPr>
            <a:r>
              <a:rPr lang="en-US" dirty="0" smtClean="0">
                <a:latin typeface="Courier New" pitchFamily="49" charset="0"/>
              </a:rPr>
              <a:t>    if (A[mid] &gt; Num)</a:t>
            </a:r>
          </a:p>
          <a:p>
            <a:pPr>
              <a:lnSpc>
                <a:spcPct val="70000"/>
              </a:lnSpc>
              <a:buFontTx/>
              <a:buNone/>
            </a:pPr>
            <a:r>
              <a:rPr lang="en-US" dirty="0" smtClean="0">
                <a:latin typeface="Courier New" pitchFamily="49" charset="0"/>
              </a:rPr>
              <a:t>      last = mid - 1;</a:t>
            </a:r>
          </a:p>
          <a:p>
            <a:pPr>
              <a:lnSpc>
                <a:spcPct val="70000"/>
              </a:lnSpc>
              <a:buFontTx/>
              <a:buNone/>
            </a:pPr>
            <a:r>
              <a:rPr lang="en-US" dirty="0" smtClean="0">
                <a:latin typeface="Courier New" pitchFamily="49" charset="0"/>
              </a:rPr>
              <a:t>    else</a:t>
            </a:r>
          </a:p>
          <a:p>
            <a:pPr>
              <a:lnSpc>
                <a:spcPct val="70000"/>
              </a:lnSpc>
              <a:buFontTx/>
              <a:buNone/>
            </a:pPr>
            <a:r>
              <a:rPr lang="en-US" dirty="0" smtClean="0">
                <a:latin typeface="Courier New" pitchFamily="49" charset="0"/>
              </a:rPr>
              <a:t>      first = mid + 1;</a:t>
            </a:r>
          </a:p>
          <a:p>
            <a:pPr>
              <a:lnSpc>
                <a:spcPct val="70000"/>
              </a:lnSpc>
              <a:buFontTx/>
              <a:buNone/>
            </a:pPr>
            <a:r>
              <a:rPr lang="en-US" dirty="0" smtClean="0">
                <a:latin typeface="Courier New" pitchFamily="49" charset="0"/>
              </a:rPr>
              <a:t>    mid = (first + last) / 2;</a:t>
            </a:r>
          </a:p>
          <a:p>
            <a:pPr>
              <a:lnSpc>
                <a:spcPct val="70000"/>
              </a:lnSpc>
              <a:buFontTx/>
              <a:buNone/>
            </a:pPr>
            <a:r>
              <a:rPr lang="en-US" dirty="0" smtClean="0">
                <a:latin typeface="Courier New" pitchFamily="49" charset="0"/>
              </a:rPr>
              <a:t>  }</a:t>
            </a:r>
          </a:p>
          <a:p>
            <a:pPr>
              <a:lnSpc>
                <a:spcPct val="70000"/>
              </a:lnSpc>
              <a:buFontTx/>
              <a:buNone/>
            </a:pPr>
            <a:r>
              <a:rPr lang="en-US" dirty="0" smtClean="0">
                <a:latin typeface="Courier New" pitchFamily="49" charset="0"/>
              </a:rPr>
              <a:t>  if (A[mid] == Num)</a:t>
            </a:r>
          </a:p>
          <a:p>
            <a:pPr>
              <a:lnSpc>
                <a:spcPct val="70000"/>
              </a:lnSpc>
              <a:buFontTx/>
              <a:buNone/>
            </a:pPr>
            <a:r>
              <a:rPr lang="en-US" dirty="0" smtClean="0">
                <a:latin typeface="Courier New" pitchFamily="49" charset="0"/>
              </a:rPr>
              <a:t>    return mid;</a:t>
            </a:r>
          </a:p>
          <a:p>
            <a:pPr>
              <a:lnSpc>
                <a:spcPct val="70000"/>
              </a:lnSpc>
              <a:buFontTx/>
              <a:buNone/>
            </a:pPr>
            <a:r>
              <a:rPr lang="en-US" dirty="0" smtClean="0">
                <a:latin typeface="Courier New" pitchFamily="49" charset="0"/>
              </a:rPr>
              <a:t>  else</a:t>
            </a:r>
          </a:p>
          <a:p>
            <a:pPr>
              <a:lnSpc>
                <a:spcPct val="70000"/>
              </a:lnSpc>
              <a:buFontTx/>
              <a:buNone/>
            </a:pPr>
            <a:r>
              <a:rPr lang="en-US" dirty="0" smtClean="0">
                <a:latin typeface="Courier New" pitchFamily="49" charset="0"/>
              </a:rPr>
              <a:t>    return -1;</a:t>
            </a:r>
          </a:p>
          <a:p>
            <a:pPr>
              <a:lnSpc>
                <a:spcPct val="70000"/>
              </a:lnSpc>
              <a:buFontTx/>
              <a:buNone/>
            </a:pPr>
            <a:r>
              <a:rPr lang="en-US" dirty="0" smtClean="0">
                <a:latin typeface="Courier New" pitchFamily="49" charset="0"/>
              </a:rPr>
              <a:t>}</a:t>
            </a:r>
          </a:p>
          <a:p>
            <a:endParaRPr lang="en-GB" dirty="0"/>
          </a:p>
        </p:txBody>
      </p:sp>
      <p:sp>
        <p:nvSpPr>
          <p:cNvPr id="4" name="Footer Placeholder 3"/>
          <p:cNvSpPr>
            <a:spLocks noGrp="1"/>
          </p:cNvSpPr>
          <p:nvPr>
            <p:ph type="ftr" sz="quarter" idx="11"/>
          </p:nvPr>
        </p:nvSpPr>
        <p:spPr>
          <a:xfrm>
            <a:off x="1285852" y="6305550"/>
            <a:ext cx="7324748" cy="476250"/>
          </a:xfrm>
        </p:spPr>
        <p:txBody>
          <a:bodyPr/>
          <a:lstStyle/>
          <a:p>
            <a:r>
              <a:rPr lang="en-GB" dirty="0" smtClean="0"/>
              <a:t>CSE 246 Data Structures and Algorithms          Fall2009        Quratulain</a:t>
            </a:r>
            <a:endParaRPr lang="en-GB" dirty="0"/>
          </a:p>
        </p:txBody>
      </p:sp>
      <p:sp>
        <p:nvSpPr>
          <p:cNvPr id="5" name="Slide Number Placeholder 4"/>
          <p:cNvSpPr>
            <a:spLocks noGrp="1"/>
          </p:cNvSpPr>
          <p:nvPr>
            <p:ph type="sldNum" sz="quarter" idx="12"/>
          </p:nvPr>
        </p:nvSpPr>
        <p:spPr/>
        <p:txBody>
          <a:bodyPr/>
          <a:lstStyle/>
          <a:p>
            <a:fld id="{61778265-A953-45BD-952B-9F96E876DE07}" type="slidenum">
              <a:rPr lang="en-GB" smtClean="0"/>
              <a:pPr/>
              <a:t>27</a:t>
            </a:fld>
            <a:endParaRPr lang="en-GB"/>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Analyzing Binary Search</a:t>
            </a:r>
            <a:endParaRPr lang="en-GB" dirty="0"/>
          </a:p>
        </p:txBody>
      </p:sp>
      <p:sp>
        <p:nvSpPr>
          <p:cNvPr id="3" name="Content Placeholder 2"/>
          <p:cNvSpPr>
            <a:spLocks noGrp="1"/>
          </p:cNvSpPr>
          <p:nvPr>
            <p:ph idx="1"/>
          </p:nvPr>
        </p:nvSpPr>
        <p:spPr/>
        <p:txBody>
          <a:bodyPr>
            <a:normAutofit fontScale="85000" lnSpcReduction="10000"/>
          </a:bodyPr>
          <a:lstStyle/>
          <a:p>
            <a:pPr>
              <a:lnSpc>
                <a:spcPct val="70000"/>
              </a:lnSpc>
              <a:buFontTx/>
              <a:buNone/>
            </a:pPr>
            <a:r>
              <a:rPr lang="en-US" dirty="0" smtClean="0"/>
              <a:t>One comparison after loop</a:t>
            </a:r>
          </a:p>
          <a:p>
            <a:pPr>
              <a:lnSpc>
                <a:spcPct val="70000"/>
              </a:lnSpc>
              <a:buFontTx/>
              <a:buNone/>
            </a:pPr>
            <a:r>
              <a:rPr lang="en-US" dirty="0" smtClean="0"/>
              <a:t>First time through loop, toss half of array (2 comps)</a:t>
            </a:r>
          </a:p>
          <a:p>
            <a:pPr>
              <a:lnSpc>
                <a:spcPct val="70000"/>
              </a:lnSpc>
              <a:buFontTx/>
              <a:buNone/>
            </a:pPr>
            <a:r>
              <a:rPr lang="en-US" dirty="0" smtClean="0"/>
              <a:t>Second time, half remainder (1/4 original) 2 comps</a:t>
            </a:r>
          </a:p>
          <a:p>
            <a:pPr>
              <a:lnSpc>
                <a:spcPct val="70000"/>
              </a:lnSpc>
              <a:buFontTx/>
              <a:buNone/>
            </a:pPr>
            <a:r>
              <a:rPr lang="en-US" dirty="0" smtClean="0"/>
              <a:t>Third time, half remainder (1/8 original) 2 comps</a:t>
            </a:r>
          </a:p>
          <a:p>
            <a:pPr>
              <a:lnSpc>
                <a:spcPct val="70000"/>
              </a:lnSpc>
              <a:buFontTx/>
              <a:buNone/>
            </a:pPr>
            <a:r>
              <a:rPr lang="en-US" dirty="0" smtClean="0"/>
              <a:t>…</a:t>
            </a:r>
          </a:p>
          <a:p>
            <a:pPr>
              <a:lnSpc>
                <a:spcPct val="70000"/>
              </a:lnSpc>
              <a:buFontTx/>
              <a:buNone/>
            </a:pPr>
            <a:r>
              <a:rPr lang="en-US" dirty="0" smtClean="0"/>
              <a:t>Loop Iteration    Remaining Elements</a:t>
            </a:r>
          </a:p>
          <a:p>
            <a:pPr>
              <a:lnSpc>
                <a:spcPct val="70000"/>
              </a:lnSpc>
              <a:buFontTx/>
              <a:buNone/>
            </a:pPr>
            <a:endParaRPr lang="en-US" dirty="0" smtClean="0"/>
          </a:p>
          <a:p>
            <a:pPr>
              <a:lnSpc>
                <a:spcPct val="70000"/>
              </a:lnSpc>
              <a:buFontTx/>
              <a:buNone/>
            </a:pPr>
            <a:r>
              <a:rPr lang="en-US" dirty="0" smtClean="0"/>
              <a:t>        1                            N/2</a:t>
            </a:r>
          </a:p>
          <a:p>
            <a:pPr>
              <a:lnSpc>
                <a:spcPct val="70000"/>
              </a:lnSpc>
              <a:buFontTx/>
              <a:buNone/>
            </a:pPr>
            <a:r>
              <a:rPr lang="en-US" dirty="0" smtClean="0"/>
              <a:t>        2                            N/4</a:t>
            </a:r>
          </a:p>
          <a:p>
            <a:pPr>
              <a:lnSpc>
                <a:spcPct val="70000"/>
              </a:lnSpc>
              <a:buFontTx/>
              <a:buNone/>
            </a:pPr>
            <a:r>
              <a:rPr lang="en-US" dirty="0" smtClean="0"/>
              <a:t>        3                            N/8</a:t>
            </a:r>
          </a:p>
          <a:p>
            <a:pPr>
              <a:lnSpc>
                <a:spcPct val="70000"/>
              </a:lnSpc>
              <a:buFontTx/>
              <a:buNone/>
            </a:pPr>
            <a:r>
              <a:rPr lang="en-US" dirty="0" smtClean="0"/>
              <a:t>        4                            N/16</a:t>
            </a:r>
          </a:p>
          <a:p>
            <a:pPr>
              <a:lnSpc>
                <a:spcPct val="70000"/>
              </a:lnSpc>
              <a:buFontTx/>
              <a:buNone/>
            </a:pPr>
            <a:r>
              <a:rPr lang="en-US" dirty="0" smtClean="0"/>
              <a:t>…</a:t>
            </a:r>
          </a:p>
          <a:p>
            <a:pPr>
              <a:lnSpc>
                <a:spcPct val="70000"/>
              </a:lnSpc>
              <a:buFontTx/>
              <a:buNone/>
            </a:pPr>
            <a:r>
              <a:rPr lang="en-US" dirty="0" smtClean="0"/>
              <a:t>        ??                           1</a:t>
            </a:r>
          </a:p>
          <a:p>
            <a:pPr>
              <a:lnSpc>
                <a:spcPct val="70000"/>
              </a:lnSpc>
              <a:buFontTx/>
              <a:buNone/>
            </a:pPr>
            <a:r>
              <a:rPr lang="en-US" dirty="0" smtClean="0"/>
              <a:t>How long to get to 1?</a:t>
            </a:r>
            <a:endParaRPr lang="en-US" sz="3600" dirty="0" smtClean="0"/>
          </a:p>
          <a:p>
            <a:endParaRPr lang="en-GB" dirty="0"/>
          </a:p>
        </p:txBody>
      </p:sp>
      <p:sp>
        <p:nvSpPr>
          <p:cNvPr id="4" name="Footer Placeholder 3"/>
          <p:cNvSpPr>
            <a:spLocks noGrp="1"/>
          </p:cNvSpPr>
          <p:nvPr>
            <p:ph type="ftr" sz="quarter" idx="11"/>
          </p:nvPr>
        </p:nvSpPr>
        <p:spPr/>
        <p:txBody>
          <a:bodyPr/>
          <a:lstStyle/>
          <a:p>
            <a:r>
              <a:rPr lang="en-GB" smtClean="0"/>
              <a:t>CSE 246 Data Structures and Algorithms          Fall2009        Quratulain</a:t>
            </a:r>
            <a:endParaRPr lang="en-GB"/>
          </a:p>
        </p:txBody>
      </p:sp>
      <p:sp>
        <p:nvSpPr>
          <p:cNvPr id="5" name="Slide Number Placeholder 4"/>
          <p:cNvSpPr>
            <a:spLocks noGrp="1"/>
          </p:cNvSpPr>
          <p:nvPr>
            <p:ph type="sldNum" sz="quarter" idx="12"/>
          </p:nvPr>
        </p:nvSpPr>
        <p:spPr/>
        <p:txBody>
          <a:bodyPr/>
          <a:lstStyle/>
          <a:p>
            <a:fld id="{61778265-A953-45BD-952B-9F96E876DE07}" type="slidenum">
              <a:rPr lang="en-GB" smtClean="0"/>
              <a:pPr/>
              <a:t>28</a:t>
            </a:fld>
            <a:endParaRPr lang="en-GB"/>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Analyzing Binary Search (cont)</a:t>
            </a:r>
            <a:endParaRPr lang="en-GB" dirty="0"/>
          </a:p>
        </p:txBody>
      </p:sp>
      <p:sp>
        <p:nvSpPr>
          <p:cNvPr id="4" name="Footer Placeholder 3"/>
          <p:cNvSpPr>
            <a:spLocks noGrp="1"/>
          </p:cNvSpPr>
          <p:nvPr>
            <p:ph type="ftr" sz="quarter" idx="11"/>
          </p:nvPr>
        </p:nvSpPr>
        <p:spPr/>
        <p:txBody>
          <a:bodyPr/>
          <a:lstStyle/>
          <a:p>
            <a:r>
              <a:rPr lang="en-GB" smtClean="0"/>
              <a:t>CSE 246 Data Structures and Algorithms          Fall2009        Quratulain</a:t>
            </a:r>
            <a:endParaRPr lang="en-GB"/>
          </a:p>
        </p:txBody>
      </p:sp>
      <p:sp>
        <p:nvSpPr>
          <p:cNvPr id="5" name="Slide Number Placeholder 4"/>
          <p:cNvSpPr>
            <a:spLocks noGrp="1"/>
          </p:cNvSpPr>
          <p:nvPr>
            <p:ph type="sldNum" sz="quarter" idx="12"/>
          </p:nvPr>
        </p:nvSpPr>
        <p:spPr/>
        <p:txBody>
          <a:bodyPr/>
          <a:lstStyle/>
          <a:p>
            <a:fld id="{61778265-A953-45BD-952B-9F96E876DE07}" type="slidenum">
              <a:rPr lang="en-GB" smtClean="0"/>
              <a:pPr/>
              <a:t>29</a:t>
            </a:fld>
            <a:endParaRPr lang="en-GB"/>
          </a:p>
        </p:txBody>
      </p:sp>
      <p:sp>
        <p:nvSpPr>
          <p:cNvPr id="7" name="Rectangle 3"/>
          <p:cNvSpPr txBox="1">
            <a:spLocks noChangeArrowheads="1"/>
          </p:cNvSpPr>
          <p:nvPr/>
        </p:nvSpPr>
        <p:spPr>
          <a:xfrm>
            <a:off x="1014442" y="2100282"/>
            <a:ext cx="7772400" cy="4114800"/>
          </a:xfrm>
          <a:prstGeom prst="rect">
            <a:avLst/>
          </a:prstGeom>
        </p:spPr>
        <p:txBody>
          <a:bodyPr>
            <a:normAutofit lnSpcReduction="10000"/>
          </a:bodyPr>
          <a:lstStyle/>
          <a:p>
            <a:pPr marL="365760" marR="0" lvl="0" indent="-283464" algn="l" defTabSz="914400" rtl="0" eaLnBrk="1" fontAlgn="auto" latinLnBrk="0" hangingPunct="1">
              <a:lnSpc>
                <a:spcPct val="80000"/>
              </a:lnSpc>
              <a:spcBef>
                <a:spcPts val="600"/>
              </a:spcBef>
              <a:spcAft>
                <a:spcPts val="0"/>
              </a:spcAft>
              <a:buClr>
                <a:schemeClr val="accent1"/>
              </a:buClr>
              <a:buSzPct val="80000"/>
              <a:buFontTx/>
              <a:buNone/>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Looking at the problem in reverse, how long to double the number 1 until we get to N?</a:t>
            </a:r>
          </a:p>
          <a:p>
            <a:pPr marL="365760" marR="0" lvl="0" indent="-283464" algn="l" defTabSz="914400" rtl="0" eaLnBrk="1" fontAlgn="auto" latinLnBrk="0" hangingPunct="1">
              <a:lnSpc>
                <a:spcPct val="80000"/>
              </a:lnSpc>
              <a:spcBef>
                <a:spcPts val="600"/>
              </a:spcBef>
              <a:spcAft>
                <a:spcPts val="0"/>
              </a:spcAft>
              <a:buClr>
                <a:schemeClr val="accent1"/>
              </a:buClr>
              <a:buSzPct val="80000"/>
              <a:buFontTx/>
              <a:buNone/>
              <a:tabLst/>
              <a:defRPr/>
            </a:pPr>
            <a:endParaRPr kumimoji="0" lang="en-US" sz="900" b="0" i="0" u="none" strike="noStrike" kern="1200" cap="none" spc="0" normalizeH="0" baseline="0" noProof="0" dirty="0" smtClean="0">
              <a:ln>
                <a:noFill/>
              </a:ln>
              <a:solidFill>
                <a:schemeClr val="tx1"/>
              </a:solidFill>
              <a:effectLst/>
              <a:uLnTx/>
              <a:uFillTx/>
              <a:latin typeface="+mn-lt"/>
              <a:ea typeface="+mn-ea"/>
              <a:cs typeface="+mn-cs"/>
            </a:endParaRPr>
          </a:p>
          <a:p>
            <a:pPr marL="365760" marR="0" lvl="0" indent="-283464" algn="l" defTabSz="914400" rtl="0" eaLnBrk="1" fontAlgn="auto" latinLnBrk="0" hangingPunct="1">
              <a:lnSpc>
                <a:spcPct val="80000"/>
              </a:lnSpc>
              <a:spcBef>
                <a:spcPts val="600"/>
              </a:spcBef>
              <a:spcAft>
                <a:spcPts val="0"/>
              </a:spcAft>
              <a:buClr>
                <a:schemeClr val="accent1"/>
              </a:buClr>
              <a:buSzPct val="80000"/>
              <a:buFontTx/>
              <a:buNone/>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                 and solve for X</a:t>
            </a:r>
          </a:p>
          <a:p>
            <a:pPr marL="365760" marR="0" lvl="0" indent="-283464" algn="l" defTabSz="914400" rtl="0" eaLnBrk="1" fontAlgn="auto" latinLnBrk="0" hangingPunct="1">
              <a:lnSpc>
                <a:spcPct val="80000"/>
              </a:lnSpc>
              <a:spcBef>
                <a:spcPts val="600"/>
              </a:spcBef>
              <a:spcAft>
                <a:spcPts val="0"/>
              </a:spcAft>
              <a:buClr>
                <a:schemeClr val="accent1"/>
              </a:buClr>
              <a:buSzPct val="80000"/>
              <a:buFontTx/>
              <a:buNone/>
              <a:tabLst/>
              <a:defRPr/>
            </a:pPr>
            <a:endParaRPr kumimoji="0" lang="en-US" sz="2800" b="0" i="0" u="none" strike="noStrike" kern="1200" cap="none" spc="0" normalizeH="0" baseline="0" noProof="0" dirty="0" smtClean="0">
              <a:ln>
                <a:noFill/>
              </a:ln>
              <a:solidFill>
                <a:schemeClr val="tx1"/>
              </a:solidFill>
              <a:effectLst/>
              <a:uLnTx/>
              <a:uFillTx/>
              <a:latin typeface="+mn-lt"/>
              <a:ea typeface="+mn-ea"/>
              <a:cs typeface="+mn-cs"/>
            </a:endParaRPr>
          </a:p>
          <a:p>
            <a:pPr marL="365760" marR="0" lvl="0" indent="-283464" algn="l" defTabSz="914400" rtl="0" eaLnBrk="1" fontAlgn="auto" latinLnBrk="0" hangingPunct="1">
              <a:lnSpc>
                <a:spcPct val="80000"/>
              </a:lnSpc>
              <a:spcBef>
                <a:spcPts val="600"/>
              </a:spcBef>
              <a:spcAft>
                <a:spcPts val="0"/>
              </a:spcAft>
              <a:buClr>
                <a:schemeClr val="accent1"/>
              </a:buClr>
              <a:buSzPct val="80000"/>
              <a:buFontTx/>
              <a:buNone/>
              <a:tabLst/>
              <a:defRPr/>
            </a:pPr>
            <a:endParaRPr kumimoji="0" lang="en-US" sz="2800" b="0" i="0" u="none" strike="noStrike" kern="1200" cap="none" spc="0" normalizeH="0" baseline="0" noProof="0" dirty="0" smtClean="0">
              <a:ln>
                <a:noFill/>
              </a:ln>
              <a:solidFill>
                <a:schemeClr val="tx1"/>
              </a:solidFill>
              <a:effectLst/>
              <a:uLnTx/>
              <a:uFillTx/>
              <a:latin typeface="+mn-lt"/>
              <a:ea typeface="+mn-ea"/>
              <a:cs typeface="+mn-cs"/>
            </a:endParaRPr>
          </a:p>
          <a:p>
            <a:pPr marL="365760" marR="0" lvl="0" indent="-283464" algn="l" defTabSz="914400" rtl="0" eaLnBrk="1" fontAlgn="auto" latinLnBrk="0" hangingPunct="1">
              <a:lnSpc>
                <a:spcPct val="80000"/>
              </a:lnSpc>
              <a:spcBef>
                <a:spcPts val="600"/>
              </a:spcBef>
              <a:spcAft>
                <a:spcPts val="0"/>
              </a:spcAft>
              <a:buClr>
                <a:schemeClr val="accent1"/>
              </a:buClr>
              <a:buSzPct val="80000"/>
              <a:buFontTx/>
              <a:buNone/>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   two comparisons for each iteration, plus one</a:t>
            </a:r>
            <a:r>
              <a:rPr kumimoji="0" lang="en-US" sz="2800" b="0" i="0" u="none" strike="noStrike" kern="1200" cap="none" spc="0" normalizeH="0" noProof="0" dirty="0" smtClean="0">
                <a:ln>
                  <a:noFill/>
                </a:ln>
                <a:solidFill>
                  <a:schemeClr val="tx1"/>
                </a:solidFill>
                <a:effectLst/>
                <a:uLnTx/>
                <a:uFillTx/>
                <a:latin typeface="+mn-lt"/>
                <a:ea typeface="+mn-ea"/>
                <a:cs typeface="+mn-cs"/>
              </a:rPr>
              <a:t> </a:t>
            </a:r>
            <a:r>
              <a:rPr kumimoji="0" lang="en-US" sz="2800" b="0" i="0" u="none" strike="noStrike" kern="1200" cap="none" spc="0" normalizeH="0" baseline="0" noProof="0" dirty="0" smtClean="0">
                <a:ln>
                  <a:noFill/>
                </a:ln>
                <a:solidFill>
                  <a:schemeClr val="tx1"/>
                </a:solidFill>
                <a:effectLst/>
                <a:uLnTx/>
                <a:uFillTx/>
                <a:latin typeface="+mn-lt"/>
                <a:ea typeface="+mn-ea"/>
                <a:cs typeface="+mn-cs"/>
              </a:rPr>
              <a:t>comparison at the end -- binary search takes in the worst case</a:t>
            </a:r>
          </a:p>
          <a:p>
            <a:pPr marL="365760" marR="0" lvl="0" indent="-283464" algn="l" defTabSz="914400" rtl="0" eaLnBrk="1" fontAlgn="auto" latinLnBrk="0" hangingPunct="1">
              <a:lnSpc>
                <a:spcPct val="80000"/>
              </a:lnSpc>
              <a:spcBef>
                <a:spcPts val="600"/>
              </a:spcBef>
              <a:spcAft>
                <a:spcPts val="0"/>
              </a:spcAft>
              <a:buClr>
                <a:schemeClr val="accent1"/>
              </a:buClr>
              <a:buSzPct val="80000"/>
              <a:buFontTx/>
              <a:buNone/>
              <a:tabLst/>
              <a:defRPr/>
            </a:pPr>
            <a:endParaRPr kumimoji="0" lang="en-US" sz="2800" b="0" i="0" u="none" strike="noStrike" kern="1200" cap="none" spc="0" normalizeH="0" baseline="0" noProof="0" dirty="0" smtClean="0">
              <a:ln>
                <a:noFill/>
              </a:ln>
              <a:solidFill>
                <a:schemeClr val="tx1"/>
              </a:solidFill>
              <a:effectLst/>
              <a:uLnTx/>
              <a:uFillTx/>
              <a:latin typeface="+mn-lt"/>
              <a:ea typeface="+mn-ea"/>
              <a:cs typeface="+mn-cs"/>
            </a:endParaRPr>
          </a:p>
          <a:p>
            <a:pPr marL="365760" marR="0" lvl="0" indent="-283464" algn="l" defTabSz="914400" rtl="0" eaLnBrk="1" fontAlgn="auto" latinLnBrk="0" hangingPunct="1">
              <a:lnSpc>
                <a:spcPct val="80000"/>
              </a:lnSpc>
              <a:spcBef>
                <a:spcPts val="600"/>
              </a:spcBef>
              <a:spcAft>
                <a:spcPts val="0"/>
              </a:spcAft>
              <a:buClr>
                <a:schemeClr val="accent1"/>
              </a:buClr>
              <a:buSzPct val="80000"/>
              <a:buFontTx/>
              <a:buNone/>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Binary search is worst-case</a:t>
            </a:r>
          </a:p>
          <a:p>
            <a:pPr marL="365760" marR="0" lvl="0" indent="-283464" algn="l" defTabSz="914400" rtl="0" eaLnBrk="1" fontAlgn="auto" latinLnBrk="0" hangingPunct="1">
              <a:lnSpc>
                <a:spcPct val="80000"/>
              </a:lnSpc>
              <a:spcBef>
                <a:spcPts val="600"/>
              </a:spcBef>
              <a:spcAft>
                <a:spcPts val="0"/>
              </a:spcAft>
              <a:buClr>
                <a:schemeClr val="accent1"/>
              </a:buClr>
              <a:buSzPct val="80000"/>
              <a:buFontTx/>
              <a:buNone/>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Sequential search is worst-case</a:t>
            </a:r>
            <a:endParaRPr kumimoji="0" lang="en-US" sz="2800" b="0" i="0" u="none" strike="noStrike" kern="1200" cap="none" spc="0" normalizeH="0" baseline="0" noProof="0" dirty="0">
              <a:ln>
                <a:noFill/>
              </a:ln>
              <a:solidFill>
                <a:schemeClr val="tx1"/>
              </a:solidFill>
              <a:effectLst/>
              <a:uLnTx/>
              <a:uFillTx/>
              <a:latin typeface="+mn-lt"/>
              <a:ea typeface="+mn-ea"/>
              <a:cs typeface="+mn-cs"/>
            </a:endParaRPr>
          </a:p>
        </p:txBody>
      </p:sp>
      <p:graphicFrame>
        <p:nvGraphicFramePr>
          <p:cNvPr id="8" name="Object 4"/>
          <p:cNvGraphicFramePr>
            <a:graphicFrameLocks noChangeAspect="1"/>
          </p:cNvGraphicFramePr>
          <p:nvPr/>
        </p:nvGraphicFramePr>
        <p:xfrm>
          <a:off x="1357290" y="2857496"/>
          <a:ext cx="1219200" cy="581026"/>
        </p:xfrm>
        <a:graphic>
          <a:graphicData uri="http://schemas.openxmlformats.org/presentationml/2006/ole">
            <p:oleObj spid="_x0000_s6146" name="Equation" r:id="rId4" imgW="482400" imgH="203040" progId="Equation.3">
              <p:embed/>
            </p:oleObj>
          </a:graphicData>
        </a:graphic>
      </p:graphicFrame>
      <p:graphicFrame>
        <p:nvGraphicFramePr>
          <p:cNvPr id="9" name="Object 5"/>
          <p:cNvGraphicFramePr>
            <a:graphicFrameLocks noChangeAspect="1"/>
          </p:cNvGraphicFramePr>
          <p:nvPr/>
        </p:nvGraphicFramePr>
        <p:xfrm>
          <a:off x="1214414" y="3429000"/>
          <a:ext cx="3886200" cy="619125"/>
        </p:xfrm>
        <a:graphic>
          <a:graphicData uri="http://schemas.openxmlformats.org/presentationml/2006/ole">
            <p:oleObj spid="_x0000_s6147" name="Equation" r:id="rId5" imgW="1434960" imgH="228600" progId="Equation.3">
              <p:embed/>
            </p:oleObj>
          </a:graphicData>
        </a:graphic>
      </p:graphicFrame>
      <p:graphicFrame>
        <p:nvGraphicFramePr>
          <p:cNvPr id="10" name="Object 6"/>
          <p:cNvGraphicFramePr>
            <a:graphicFrameLocks noChangeAspect="1"/>
          </p:cNvGraphicFramePr>
          <p:nvPr/>
        </p:nvGraphicFramePr>
        <p:xfrm>
          <a:off x="5441968" y="5249882"/>
          <a:ext cx="1701800" cy="541338"/>
        </p:xfrm>
        <a:graphic>
          <a:graphicData uri="http://schemas.openxmlformats.org/presentationml/2006/ole">
            <p:oleObj spid="_x0000_s6148" name="Equation" r:id="rId6" imgW="672840" imgH="215640" progId="Equation.3">
              <p:embed/>
            </p:oleObj>
          </a:graphicData>
        </a:graphic>
      </p:graphicFrame>
      <p:graphicFrame>
        <p:nvGraphicFramePr>
          <p:cNvPr id="11" name="Object 7"/>
          <p:cNvGraphicFramePr>
            <a:graphicFrameLocks noChangeAspect="1"/>
          </p:cNvGraphicFramePr>
          <p:nvPr/>
        </p:nvGraphicFramePr>
        <p:xfrm>
          <a:off x="5975368" y="5707082"/>
          <a:ext cx="993775" cy="508000"/>
        </p:xfrm>
        <a:graphic>
          <a:graphicData uri="http://schemas.openxmlformats.org/presentationml/2006/ole">
            <p:oleObj spid="_x0000_s6149" name="Equation" r:id="rId7" imgW="393480" imgH="203040" progId="Equation.3">
              <p:embed/>
            </p:oleObj>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Describing Algorithms</a:t>
            </a:r>
            <a:endParaRPr lang="en-GB" dirty="0"/>
          </a:p>
        </p:txBody>
      </p:sp>
      <p:sp>
        <p:nvSpPr>
          <p:cNvPr id="3" name="Content Placeholder 2"/>
          <p:cNvSpPr>
            <a:spLocks noGrp="1"/>
          </p:cNvSpPr>
          <p:nvPr>
            <p:ph idx="1"/>
          </p:nvPr>
        </p:nvSpPr>
        <p:spPr/>
        <p:txBody>
          <a:bodyPr/>
          <a:lstStyle/>
          <a:p>
            <a:pPr marL="381000" indent="-381000"/>
            <a:r>
              <a:rPr lang="en-US" dirty="0" smtClean="0"/>
              <a:t>A complete description of an algorithm consists of </a:t>
            </a:r>
            <a:r>
              <a:rPr lang="en-US" dirty="0" smtClean="0">
                <a:solidFill>
                  <a:schemeClr val="accent1"/>
                </a:solidFill>
              </a:rPr>
              <a:t>three</a:t>
            </a:r>
            <a:r>
              <a:rPr lang="en-US" dirty="0" smtClean="0"/>
              <a:t> parts:</a:t>
            </a:r>
            <a:br>
              <a:rPr lang="en-US" dirty="0" smtClean="0"/>
            </a:br>
            <a:endParaRPr lang="en-US" sz="1200" dirty="0" smtClean="0"/>
          </a:p>
          <a:p>
            <a:pPr marL="838200" lvl="1" indent="-381000">
              <a:buFont typeface="Wingdings" pitchFamily="2" charset="2"/>
              <a:buAutoNum type="arabicPeriod"/>
            </a:pPr>
            <a:r>
              <a:rPr lang="en-US" dirty="0" smtClean="0"/>
              <a:t>the </a:t>
            </a:r>
            <a:r>
              <a:rPr lang="en-US" dirty="0" smtClean="0">
                <a:solidFill>
                  <a:schemeClr val="accent1"/>
                </a:solidFill>
              </a:rPr>
              <a:t>algorithm</a:t>
            </a:r>
          </a:p>
          <a:p>
            <a:pPr marL="838200" lvl="1" indent="-381000">
              <a:buFont typeface="Wingdings" pitchFamily="2" charset="2"/>
              <a:buNone/>
            </a:pPr>
            <a:r>
              <a:rPr lang="en-US" dirty="0" smtClean="0"/>
              <a:t>	(</a:t>
            </a:r>
            <a:r>
              <a:rPr lang="en-US" i="1" dirty="0" smtClean="0"/>
              <a:t>expressed in whatever way is clearest and most concise, </a:t>
            </a:r>
            <a:br>
              <a:rPr lang="en-US" i="1" dirty="0" smtClean="0"/>
            </a:br>
            <a:r>
              <a:rPr lang="en-US" i="1" dirty="0" smtClean="0"/>
              <a:t> can be English and / or </a:t>
            </a:r>
            <a:r>
              <a:rPr lang="en-US" i="1" dirty="0" err="1" smtClean="0"/>
              <a:t>pseudocode</a:t>
            </a:r>
            <a:r>
              <a:rPr lang="en-US" dirty="0" smtClean="0"/>
              <a:t>)</a:t>
            </a:r>
            <a:br>
              <a:rPr lang="en-US" dirty="0" smtClean="0"/>
            </a:br>
            <a:endParaRPr lang="en-US" sz="1200" dirty="0" smtClean="0"/>
          </a:p>
          <a:p>
            <a:pPr marL="838200" lvl="1" indent="-381000">
              <a:buFont typeface="Wingdings" pitchFamily="2" charset="2"/>
              <a:buAutoNum type="arabicPeriod" startAt="2"/>
            </a:pPr>
            <a:r>
              <a:rPr lang="en-US" dirty="0" smtClean="0"/>
              <a:t>a proof of the algorithm’s </a:t>
            </a:r>
            <a:r>
              <a:rPr lang="en-US" dirty="0" smtClean="0">
                <a:solidFill>
                  <a:schemeClr val="accent1"/>
                </a:solidFill>
              </a:rPr>
              <a:t>correctness</a:t>
            </a:r>
            <a:r>
              <a:rPr lang="en-US" dirty="0" smtClean="0"/>
              <a:t/>
            </a:r>
            <a:br>
              <a:rPr lang="en-US" dirty="0" smtClean="0"/>
            </a:br>
            <a:endParaRPr lang="en-US" sz="1200" dirty="0" smtClean="0"/>
          </a:p>
          <a:p>
            <a:pPr marL="838200" lvl="1" indent="-381000">
              <a:buFont typeface="Wingdings" pitchFamily="2" charset="2"/>
              <a:buAutoNum type="arabicPeriod" startAt="2"/>
            </a:pPr>
            <a:r>
              <a:rPr lang="en-US" dirty="0" smtClean="0"/>
              <a:t>a derivation of the algorithm’s </a:t>
            </a:r>
            <a:r>
              <a:rPr lang="en-US" dirty="0" smtClean="0">
                <a:solidFill>
                  <a:schemeClr val="accent1"/>
                </a:solidFill>
              </a:rPr>
              <a:t>running time</a:t>
            </a:r>
          </a:p>
          <a:p>
            <a:endParaRPr lang="en-GB" dirty="0"/>
          </a:p>
        </p:txBody>
      </p:sp>
      <p:sp>
        <p:nvSpPr>
          <p:cNvPr id="4" name="Footer Placeholder 3"/>
          <p:cNvSpPr>
            <a:spLocks noGrp="1"/>
          </p:cNvSpPr>
          <p:nvPr>
            <p:ph type="ftr" sz="quarter" idx="11"/>
          </p:nvPr>
        </p:nvSpPr>
        <p:spPr>
          <a:xfrm>
            <a:off x="1071538" y="6305550"/>
            <a:ext cx="7539062" cy="476250"/>
          </a:xfrm>
        </p:spPr>
        <p:txBody>
          <a:bodyPr/>
          <a:lstStyle/>
          <a:p>
            <a:r>
              <a:rPr lang="en-GB" dirty="0" smtClean="0"/>
              <a:t>CSE 246 Data Structures and Algorithms                      Fall2009                                                            Quratulain</a:t>
            </a:r>
            <a:endParaRPr lang="en-GB" dirty="0"/>
          </a:p>
        </p:txBody>
      </p:sp>
      <p:sp>
        <p:nvSpPr>
          <p:cNvPr id="5" name="Slide Number Placeholder 4"/>
          <p:cNvSpPr>
            <a:spLocks noGrp="1"/>
          </p:cNvSpPr>
          <p:nvPr>
            <p:ph type="sldNum" sz="quarter" idx="12"/>
          </p:nvPr>
        </p:nvSpPr>
        <p:spPr/>
        <p:txBody>
          <a:bodyPr/>
          <a:lstStyle/>
          <a:p>
            <a:fld id="{61778265-A953-45BD-952B-9F96E876DE07}" type="slidenum">
              <a:rPr lang="en-GB" smtClean="0"/>
              <a:pPr/>
              <a:t>3</a:t>
            </a:fld>
            <a:endParaRPr lang="en-GB"/>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Big-Oh Operations</a:t>
            </a:r>
            <a:endParaRPr lang="en-GB" dirty="0"/>
          </a:p>
        </p:txBody>
      </p:sp>
      <p:sp>
        <p:nvSpPr>
          <p:cNvPr id="4" name="Footer Placeholder 3"/>
          <p:cNvSpPr>
            <a:spLocks noGrp="1"/>
          </p:cNvSpPr>
          <p:nvPr>
            <p:ph type="ftr" sz="quarter" idx="11"/>
          </p:nvPr>
        </p:nvSpPr>
        <p:spPr/>
        <p:txBody>
          <a:bodyPr/>
          <a:lstStyle/>
          <a:p>
            <a:r>
              <a:rPr lang="en-GB" smtClean="0"/>
              <a:t>CSE 246 Data Structures and Algorithms          Fall2009        Quratulain</a:t>
            </a:r>
            <a:endParaRPr lang="en-GB"/>
          </a:p>
        </p:txBody>
      </p:sp>
      <p:sp>
        <p:nvSpPr>
          <p:cNvPr id="5" name="Slide Number Placeholder 4"/>
          <p:cNvSpPr>
            <a:spLocks noGrp="1"/>
          </p:cNvSpPr>
          <p:nvPr>
            <p:ph type="sldNum" sz="quarter" idx="12"/>
          </p:nvPr>
        </p:nvSpPr>
        <p:spPr/>
        <p:txBody>
          <a:bodyPr/>
          <a:lstStyle/>
          <a:p>
            <a:fld id="{61778265-A953-45BD-952B-9F96E876DE07}" type="slidenum">
              <a:rPr lang="en-GB" smtClean="0"/>
              <a:pPr/>
              <a:t>30</a:t>
            </a:fld>
            <a:endParaRPr lang="en-GB"/>
          </a:p>
        </p:txBody>
      </p:sp>
      <p:sp>
        <p:nvSpPr>
          <p:cNvPr id="7" name="Text Box 5"/>
          <p:cNvSpPr txBox="1">
            <a:spLocks noChangeArrowheads="1"/>
          </p:cNvSpPr>
          <p:nvPr/>
        </p:nvSpPr>
        <p:spPr bwMode="auto">
          <a:xfrm>
            <a:off x="1238280" y="1857364"/>
            <a:ext cx="7620000" cy="952500"/>
          </a:xfrm>
          <a:prstGeom prst="rect">
            <a:avLst/>
          </a:prstGeom>
          <a:solidFill>
            <a:schemeClr val="folHlink"/>
          </a:solidFill>
          <a:ln w="9525">
            <a:solidFill>
              <a:schemeClr val="tx1"/>
            </a:solidFill>
            <a:miter lim="800000"/>
            <a:headEnd/>
            <a:tailEnd/>
          </a:ln>
          <a:effectLst/>
        </p:spPr>
        <p:txBody>
          <a:bodyPr>
            <a:spAutoFit/>
          </a:bodyPr>
          <a:lstStyle/>
          <a:p>
            <a:r>
              <a:rPr lang="en-US" sz="1400" b="1">
                <a:latin typeface="Arial" pitchFamily="34" charset="0"/>
              </a:rPr>
              <a:t>Summation Rule</a:t>
            </a:r>
            <a:endParaRPr lang="en-US" altLang="ko-KR" sz="1400">
              <a:latin typeface="Arial" pitchFamily="34" charset="0"/>
              <a:ea typeface="Gulim" pitchFamily="34" charset="-127"/>
            </a:endParaRPr>
          </a:p>
          <a:p>
            <a:r>
              <a:rPr lang="en-US" altLang="ko-KR" sz="1400">
                <a:latin typeface="Arial" pitchFamily="34" charset="0"/>
                <a:ea typeface="Gulim" pitchFamily="34" charset="-127"/>
              </a:rPr>
              <a:t>Suppose T1(n) = O(f1(n)) and T2(n) = O(f2(n)).  Further, suppose that f2 grows no faster than f1, i.e., f2(n) = O(f1(n)).  Then, we can conclude that T1(n) + T2(n) = O(f1(n)).  More generally, the summation rule tells us O(f1(n) + f2(n)) = O(max(f1(n), f2(n))).</a:t>
            </a:r>
            <a:endParaRPr lang="en-US" sz="1400">
              <a:latin typeface="Arial" pitchFamily="34" charset="0"/>
            </a:endParaRPr>
          </a:p>
        </p:txBody>
      </p:sp>
      <p:sp>
        <p:nvSpPr>
          <p:cNvPr id="8" name="Text Box 6"/>
          <p:cNvSpPr txBox="1">
            <a:spLocks noChangeArrowheads="1"/>
          </p:cNvSpPr>
          <p:nvPr/>
        </p:nvSpPr>
        <p:spPr bwMode="auto">
          <a:xfrm>
            <a:off x="1300194" y="3657600"/>
            <a:ext cx="7772400" cy="2031325"/>
          </a:xfrm>
          <a:prstGeom prst="rect">
            <a:avLst/>
          </a:prstGeom>
          <a:noFill/>
          <a:ln w="9525">
            <a:noFill/>
            <a:miter lim="800000"/>
            <a:headEnd/>
            <a:tailEnd/>
          </a:ln>
          <a:effectLst/>
        </p:spPr>
        <p:txBody>
          <a:bodyPr>
            <a:spAutoFit/>
          </a:bodyPr>
          <a:lstStyle/>
          <a:p>
            <a:r>
              <a:rPr lang="en-US" sz="1400" b="1" dirty="0">
                <a:latin typeface="Arial" pitchFamily="34" charset="0"/>
              </a:rPr>
              <a:t>Proof</a:t>
            </a:r>
            <a:r>
              <a:rPr lang="en-US" sz="1400" dirty="0">
                <a:latin typeface="Arial" pitchFamily="34" charset="0"/>
              </a:rPr>
              <a:t>: </a:t>
            </a:r>
          </a:p>
          <a:p>
            <a:endParaRPr lang="en-US" sz="1400" dirty="0">
              <a:latin typeface="Arial" pitchFamily="34" charset="0"/>
            </a:endParaRPr>
          </a:p>
          <a:p>
            <a:r>
              <a:rPr lang="en-US" sz="1400" dirty="0">
                <a:latin typeface="Arial" pitchFamily="34" charset="0"/>
              </a:rPr>
              <a:t>Suppose that C and C' are constants such that T1(n) &lt;= C * f1(n) and T2(n) &lt;= C' * f2(n).  </a:t>
            </a:r>
          </a:p>
          <a:p>
            <a:r>
              <a:rPr lang="en-US" sz="1400" dirty="0">
                <a:latin typeface="Arial" pitchFamily="34" charset="0"/>
              </a:rPr>
              <a:t>Let D = the larger of C and C'.  Then,</a:t>
            </a:r>
          </a:p>
          <a:p>
            <a:endParaRPr lang="en-US" sz="1400" dirty="0">
              <a:latin typeface="Arial" pitchFamily="34" charset="0"/>
            </a:endParaRPr>
          </a:p>
          <a:p>
            <a:r>
              <a:rPr lang="en-US" sz="1400" dirty="0">
                <a:latin typeface="Arial" pitchFamily="34" charset="0"/>
              </a:rPr>
              <a:t>	</a:t>
            </a:r>
            <a:r>
              <a:rPr lang="en-US" sz="1400" b="1" dirty="0">
                <a:latin typeface="Arial" pitchFamily="34" charset="0"/>
              </a:rPr>
              <a:t>T1(n) + T2(n)	&lt;=  C * f1(n)  + C' * f2(n)</a:t>
            </a:r>
          </a:p>
          <a:p>
            <a:r>
              <a:rPr lang="en-US" sz="1400" b="1" dirty="0">
                <a:latin typeface="Arial" pitchFamily="34" charset="0"/>
              </a:rPr>
              <a:t>			&lt;=  D * f1(n) + D * f2(n)</a:t>
            </a:r>
          </a:p>
          <a:p>
            <a:r>
              <a:rPr lang="en-US" sz="1400" b="1" dirty="0">
                <a:latin typeface="Arial" pitchFamily="34" charset="0"/>
              </a:rPr>
              <a:t>			&lt;=  D * (f1(n)  +  f2(n))</a:t>
            </a:r>
          </a:p>
          <a:p>
            <a:r>
              <a:rPr lang="en-US" sz="1400" b="1" dirty="0">
                <a:latin typeface="Arial" pitchFamily="34" charset="0"/>
              </a:rPr>
              <a:t>			&lt;=  O(f1(n)  +  f2(n))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Big-Oh Operations</a:t>
            </a:r>
            <a:endParaRPr lang="en-GB" dirty="0"/>
          </a:p>
        </p:txBody>
      </p:sp>
      <p:sp>
        <p:nvSpPr>
          <p:cNvPr id="4" name="Footer Placeholder 3"/>
          <p:cNvSpPr>
            <a:spLocks noGrp="1"/>
          </p:cNvSpPr>
          <p:nvPr>
            <p:ph type="ftr" sz="quarter" idx="11"/>
          </p:nvPr>
        </p:nvSpPr>
        <p:spPr/>
        <p:txBody>
          <a:bodyPr/>
          <a:lstStyle/>
          <a:p>
            <a:r>
              <a:rPr lang="en-GB" smtClean="0"/>
              <a:t>CSE 246 Data Structures and Algorithms          Fall2009        Quratulain</a:t>
            </a:r>
            <a:endParaRPr lang="en-GB"/>
          </a:p>
        </p:txBody>
      </p:sp>
      <p:sp>
        <p:nvSpPr>
          <p:cNvPr id="5" name="Slide Number Placeholder 4"/>
          <p:cNvSpPr>
            <a:spLocks noGrp="1"/>
          </p:cNvSpPr>
          <p:nvPr>
            <p:ph type="sldNum" sz="quarter" idx="12"/>
          </p:nvPr>
        </p:nvSpPr>
        <p:spPr/>
        <p:txBody>
          <a:bodyPr/>
          <a:lstStyle/>
          <a:p>
            <a:fld id="{61778265-A953-45BD-952B-9F96E876DE07}" type="slidenum">
              <a:rPr lang="en-GB" smtClean="0"/>
              <a:pPr/>
              <a:t>31</a:t>
            </a:fld>
            <a:endParaRPr lang="en-GB"/>
          </a:p>
        </p:txBody>
      </p:sp>
      <p:sp>
        <p:nvSpPr>
          <p:cNvPr id="6" name="Text Box 4"/>
          <p:cNvSpPr txBox="1">
            <a:spLocks noChangeArrowheads="1"/>
          </p:cNvSpPr>
          <p:nvPr/>
        </p:nvSpPr>
        <p:spPr bwMode="auto">
          <a:xfrm>
            <a:off x="1324004" y="1643050"/>
            <a:ext cx="7391400" cy="739775"/>
          </a:xfrm>
          <a:prstGeom prst="rect">
            <a:avLst/>
          </a:prstGeom>
          <a:solidFill>
            <a:schemeClr val="folHlink"/>
          </a:solidFill>
          <a:ln w="9525">
            <a:solidFill>
              <a:schemeClr val="tx1"/>
            </a:solidFill>
            <a:miter lim="800000"/>
            <a:headEnd/>
            <a:tailEnd/>
          </a:ln>
          <a:effectLst/>
        </p:spPr>
        <p:txBody>
          <a:bodyPr>
            <a:spAutoFit/>
          </a:bodyPr>
          <a:lstStyle/>
          <a:p>
            <a:r>
              <a:rPr lang="en-US" sz="1400" b="1" dirty="0">
                <a:latin typeface="Arial" pitchFamily="34" charset="0"/>
              </a:rPr>
              <a:t>Product Rule</a:t>
            </a:r>
            <a:endParaRPr lang="en-US" sz="1400" dirty="0">
              <a:latin typeface="Arial" pitchFamily="34" charset="0"/>
            </a:endParaRPr>
          </a:p>
          <a:p>
            <a:r>
              <a:rPr lang="en-US" sz="1400" dirty="0">
                <a:latin typeface="Arial" pitchFamily="34" charset="0"/>
              </a:rPr>
              <a:t>Suppose T1(n) = O(f1(n))  and T2(n) = O(f2(n)).  Then, we can conclude that</a:t>
            </a:r>
          </a:p>
          <a:p>
            <a:r>
              <a:rPr lang="en-US" sz="1400" dirty="0">
                <a:latin typeface="Arial" pitchFamily="34" charset="0"/>
              </a:rPr>
              <a:t>T1(n) * T2(n) =  O(f1(n) * f2(n)). </a:t>
            </a:r>
          </a:p>
        </p:txBody>
      </p:sp>
      <p:sp>
        <p:nvSpPr>
          <p:cNvPr id="7" name="Text Box 5"/>
          <p:cNvSpPr txBox="1">
            <a:spLocks noChangeArrowheads="1"/>
          </p:cNvSpPr>
          <p:nvPr/>
        </p:nvSpPr>
        <p:spPr bwMode="auto">
          <a:xfrm>
            <a:off x="1500166" y="2571744"/>
            <a:ext cx="7010400" cy="304800"/>
          </a:xfrm>
          <a:prstGeom prst="rect">
            <a:avLst/>
          </a:prstGeom>
          <a:noFill/>
          <a:ln w="9525">
            <a:noFill/>
            <a:miter lim="800000"/>
            <a:headEnd/>
            <a:tailEnd/>
          </a:ln>
          <a:effectLst/>
        </p:spPr>
        <p:txBody>
          <a:bodyPr>
            <a:spAutoFit/>
          </a:bodyPr>
          <a:lstStyle/>
          <a:p>
            <a:pPr>
              <a:spcBef>
                <a:spcPct val="50000"/>
              </a:spcBef>
            </a:pPr>
            <a:r>
              <a:rPr lang="en-US" sz="1400" dirty="0">
                <a:latin typeface="Arial" pitchFamily="34" charset="0"/>
              </a:rPr>
              <a:t>The Product Rule can be proven using a similar strategy as the Summation Rule proof.</a:t>
            </a:r>
          </a:p>
        </p:txBody>
      </p:sp>
      <p:sp>
        <p:nvSpPr>
          <p:cNvPr id="8" name="Text Box 6"/>
          <p:cNvSpPr txBox="1">
            <a:spLocks noChangeArrowheads="1"/>
          </p:cNvSpPr>
          <p:nvPr/>
        </p:nvSpPr>
        <p:spPr bwMode="auto">
          <a:xfrm>
            <a:off x="1214414" y="3000372"/>
            <a:ext cx="7772400" cy="3194050"/>
          </a:xfrm>
          <a:prstGeom prst="rect">
            <a:avLst/>
          </a:prstGeom>
          <a:noFill/>
          <a:ln w="9525">
            <a:noFill/>
            <a:miter lim="800000"/>
            <a:headEnd/>
            <a:tailEnd/>
          </a:ln>
          <a:effectLst/>
        </p:spPr>
        <p:txBody>
          <a:bodyPr>
            <a:spAutoFit/>
          </a:bodyPr>
          <a:lstStyle/>
          <a:p>
            <a:pPr marL="342900" indent="-342900"/>
            <a:r>
              <a:rPr lang="en-US" sz="1800" b="1" dirty="0">
                <a:latin typeface="Arial" pitchFamily="34" charset="0"/>
              </a:rPr>
              <a:t>Analyzing Some Simple Programs (with No Sub-program Calls)</a:t>
            </a:r>
          </a:p>
          <a:p>
            <a:pPr marL="342900" indent="-342900"/>
            <a:endParaRPr lang="en-US" sz="1800" dirty="0">
              <a:latin typeface="Arial" pitchFamily="34" charset="0"/>
            </a:endParaRPr>
          </a:p>
          <a:p>
            <a:pPr marL="342900" indent="-342900"/>
            <a:r>
              <a:rPr lang="en-US" sz="1400" dirty="0">
                <a:latin typeface="Arial" pitchFamily="34" charset="0"/>
              </a:rPr>
              <a:t>General Rules:</a:t>
            </a:r>
          </a:p>
          <a:p>
            <a:pPr marL="342900" indent="-342900"/>
            <a:endParaRPr lang="en-US" sz="1400" dirty="0">
              <a:latin typeface="Arial" pitchFamily="34" charset="0"/>
            </a:endParaRPr>
          </a:p>
          <a:p>
            <a:pPr marL="342900" indent="-342900">
              <a:buFontTx/>
              <a:buChar char="•"/>
            </a:pPr>
            <a:r>
              <a:rPr lang="en-US" sz="1400" dirty="0">
                <a:latin typeface="Arial" pitchFamily="34" charset="0"/>
              </a:rPr>
              <a:t> All basic statements (assignments, reads, writes, conditional testing, library calls) run in      constant time: O(1).</a:t>
            </a:r>
          </a:p>
          <a:p>
            <a:pPr marL="342900" indent="-342900"/>
            <a:endParaRPr lang="en-US" sz="1400" dirty="0">
              <a:latin typeface="Arial" pitchFamily="34" charset="0"/>
            </a:endParaRPr>
          </a:p>
          <a:p>
            <a:pPr marL="342900" indent="-342900">
              <a:buFontTx/>
              <a:buChar char="•"/>
            </a:pPr>
            <a:r>
              <a:rPr lang="en-US" sz="1400" dirty="0">
                <a:latin typeface="Arial" pitchFamily="34" charset="0"/>
              </a:rPr>
              <a:t> The time to execute a loop is the sum, over all times around the loop, of the time to execute all the statements in the loop, plus the time to evaluate the condition for termination.  Evaluation of basic termination conditions is O(1) in each iteration of the loop.</a:t>
            </a:r>
          </a:p>
          <a:p>
            <a:pPr marL="342900" indent="-342900">
              <a:buFontTx/>
              <a:buAutoNum type="arabicPeriod"/>
            </a:pPr>
            <a:endParaRPr lang="en-US" sz="1400" dirty="0">
              <a:latin typeface="Arial" pitchFamily="34" charset="0"/>
            </a:endParaRPr>
          </a:p>
          <a:p>
            <a:pPr marL="342900" indent="-342900">
              <a:buFontTx/>
              <a:buChar char="•"/>
            </a:pPr>
            <a:r>
              <a:rPr lang="en-US" sz="1400" dirty="0">
                <a:latin typeface="Arial" pitchFamily="34" charset="0"/>
              </a:rPr>
              <a:t> The complexity of an algorithm is determined by the complexity of the most frequently executed statements.  If one set of statements have a running time of O(n</a:t>
            </a:r>
            <a:r>
              <a:rPr lang="en-US" sz="1400" b="1" baseline="30000" dirty="0">
                <a:latin typeface="Arial" pitchFamily="34" charset="0"/>
              </a:rPr>
              <a:t>3</a:t>
            </a:r>
            <a:r>
              <a:rPr lang="en-US" sz="1400" dirty="0">
                <a:latin typeface="Arial" pitchFamily="34" charset="0"/>
              </a:rPr>
              <a:t>) and the rest are O(n), then the complexity of the algorithm is O(n</a:t>
            </a:r>
            <a:r>
              <a:rPr lang="en-US" sz="1400" b="1" baseline="30000" dirty="0">
                <a:latin typeface="Arial" pitchFamily="34" charset="0"/>
              </a:rPr>
              <a:t>3</a:t>
            </a:r>
            <a:r>
              <a:rPr lang="en-US" sz="1400" dirty="0">
                <a:latin typeface="Arial" pitchFamily="34" charset="0"/>
              </a:rPr>
              <a:t>).  This is a result of the Summation Rule.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n-US"/>
              <a:t>Question</a:t>
            </a:r>
          </a:p>
        </p:txBody>
      </p:sp>
      <p:sp>
        <p:nvSpPr>
          <p:cNvPr id="20483" name="Rectangle 3"/>
          <p:cNvSpPr>
            <a:spLocks noGrp="1" noChangeArrowheads="1"/>
          </p:cNvSpPr>
          <p:nvPr>
            <p:ph type="body" idx="1"/>
          </p:nvPr>
        </p:nvSpPr>
        <p:spPr/>
        <p:txBody>
          <a:bodyPr/>
          <a:lstStyle/>
          <a:p>
            <a:r>
              <a:rPr lang="en-US"/>
              <a:t>Suppose you have two algorithms (Algorithm A and Algorithm B) and that both algorithms are O(N). Does this mean that they both take the same amount of time to run?</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1500166" y="274638"/>
            <a:ext cx="7186634" cy="792162"/>
          </a:xfrm>
        </p:spPr>
        <p:txBody>
          <a:bodyPr/>
          <a:lstStyle/>
          <a:p>
            <a:r>
              <a:rPr lang="en-US" b="1" dirty="0"/>
              <a:t>Example</a:t>
            </a:r>
          </a:p>
        </p:txBody>
      </p:sp>
      <p:sp>
        <p:nvSpPr>
          <p:cNvPr id="23555" name="Rectangle 3"/>
          <p:cNvSpPr>
            <a:spLocks noGrp="1" noChangeArrowheads="1"/>
          </p:cNvSpPr>
          <p:nvPr>
            <p:ph type="body" idx="1"/>
          </p:nvPr>
        </p:nvSpPr>
        <p:spPr>
          <a:xfrm>
            <a:off x="1500166" y="1219200"/>
            <a:ext cx="7186634" cy="5257800"/>
          </a:xfrm>
        </p:spPr>
        <p:txBody>
          <a:bodyPr>
            <a:normAutofit lnSpcReduction="10000"/>
          </a:bodyPr>
          <a:lstStyle/>
          <a:p>
            <a:pPr>
              <a:lnSpc>
                <a:spcPct val="90000"/>
              </a:lnSpc>
              <a:buFontTx/>
              <a:buNone/>
            </a:pPr>
            <a:r>
              <a:rPr lang="en-US" sz="2400" dirty="0"/>
              <a:t>We will now look at various Java code segments and analyze the time complexity of each:</a:t>
            </a:r>
          </a:p>
          <a:p>
            <a:pPr>
              <a:lnSpc>
                <a:spcPct val="90000"/>
              </a:lnSpc>
              <a:buFontTx/>
              <a:buNone/>
            </a:pPr>
            <a:endParaRPr lang="en-US" sz="2400" dirty="0"/>
          </a:p>
          <a:p>
            <a:pPr>
              <a:lnSpc>
                <a:spcPct val="90000"/>
              </a:lnSpc>
              <a:buFontTx/>
              <a:buNone/>
            </a:pPr>
            <a:r>
              <a:rPr lang="en-US" sz="2400" dirty="0" err="1"/>
              <a:t>int</a:t>
            </a:r>
            <a:r>
              <a:rPr lang="en-US" sz="2400" dirty="0"/>
              <a:t> count = 0;</a:t>
            </a:r>
          </a:p>
          <a:p>
            <a:pPr>
              <a:lnSpc>
                <a:spcPct val="90000"/>
              </a:lnSpc>
              <a:buFontTx/>
              <a:buNone/>
            </a:pPr>
            <a:r>
              <a:rPr lang="en-US" sz="2400" dirty="0" err="1"/>
              <a:t>int</a:t>
            </a:r>
            <a:r>
              <a:rPr lang="en-US" sz="2400" dirty="0"/>
              <a:t> sum = 0;</a:t>
            </a:r>
          </a:p>
          <a:p>
            <a:pPr>
              <a:lnSpc>
                <a:spcPct val="90000"/>
              </a:lnSpc>
              <a:buFontTx/>
              <a:buNone/>
            </a:pPr>
            <a:r>
              <a:rPr lang="en-US" sz="2400" dirty="0"/>
              <a:t>while( count &lt; N )</a:t>
            </a:r>
          </a:p>
          <a:p>
            <a:pPr>
              <a:lnSpc>
                <a:spcPct val="90000"/>
              </a:lnSpc>
              <a:buFontTx/>
              <a:buNone/>
            </a:pPr>
            <a:r>
              <a:rPr lang="en-US" sz="2400" dirty="0"/>
              <a:t>{</a:t>
            </a:r>
          </a:p>
          <a:p>
            <a:pPr>
              <a:lnSpc>
                <a:spcPct val="90000"/>
              </a:lnSpc>
              <a:buFontTx/>
              <a:buNone/>
            </a:pPr>
            <a:r>
              <a:rPr lang="en-US" sz="2400" dirty="0"/>
              <a:t>sum += count;</a:t>
            </a:r>
          </a:p>
          <a:p>
            <a:pPr>
              <a:lnSpc>
                <a:spcPct val="90000"/>
              </a:lnSpc>
              <a:buFontTx/>
              <a:buNone/>
            </a:pPr>
            <a:r>
              <a:rPr lang="en-US" sz="2400" dirty="0" err="1"/>
              <a:t>System.out.println</a:t>
            </a:r>
            <a:r>
              <a:rPr lang="en-US" sz="2400" dirty="0"/>
              <a:t>( sum );</a:t>
            </a:r>
          </a:p>
          <a:p>
            <a:pPr>
              <a:lnSpc>
                <a:spcPct val="90000"/>
              </a:lnSpc>
              <a:buFontTx/>
              <a:buNone/>
            </a:pPr>
            <a:r>
              <a:rPr lang="en-US" sz="2400" dirty="0"/>
              <a:t>count++;</a:t>
            </a:r>
          </a:p>
          <a:p>
            <a:pPr>
              <a:lnSpc>
                <a:spcPct val="90000"/>
              </a:lnSpc>
              <a:buFontTx/>
              <a:buNone/>
            </a:pPr>
            <a:r>
              <a:rPr lang="en-US" sz="2400" dirty="0"/>
              <a:t>}</a:t>
            </a:r>
            <a:endParaRPr lang="en-US" sz="2400" b="1" dirty="0"/>
          </a:p>
          <a:p>
            <a:pPr>
              <a:lnSpc>
                <a:spcPct val="90000"/>
              </a:lnSpc>
              <a:buFontTx/>
              <a:buNone/>
            </a:pPr>
            <a:endParaRPr lang="en-US" sz="2400" b="1" dirty="0"/>
          </a:p>
          <a:p>
            <a:pPr>
              <a:lnSpc>
                <a:spcPct val="90000"/>
              </a:lnSpc>
              <a:buFontTx/>
              <a:buNone/>
            </a:pPr>
            <a:r>
              <a:rPr lang="en-US" sz="2400" b="1" dirty="0"/>
              <a:t>Total number of constant time statements executed...?</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r>
              <a:rPr lang="en-US" b="1"/>
              <a:t>Example</a:t>
            </a:r>
          </a:p>
        </p:txBody>
      </p:sp>
      <p:sp>
        <p:nvSpPr>
          <p:cNvPr id="25603" name="Rectangle 3"/>
          <p:cNvSpPr>
            <a:spLocks noGrp="1" noChangeArrowheads="1"/>
          </p:cNvSpPr>
          <p:nvPr>
            <p:ph type="body" idx="1"/>
          </p:nvPr>
        </p:nvSpPr>
        <p:spPr/>
        <p:txBody>
          <a:bodyPr/>
          <a:lstStyle/>
          <a:p>
            <a:pPr>
              <a:lnSpc>
                <a:spcPct val="80000"/>
              </a:lnSpc>
              <a:buFontTx/>
              <a:buNone/>
            </a:pPr>
            <a:r>
              <a:rPr lang="en-US" sz="2000"/>
              <a:t>int count = 0;</a:t>
            </a:r>
          </a:p>
          <a:p>
            <a:pPr>
              <a:lnSpc>
                <a:spcPct val="80000"/>
              </a:lnSpc>
              <a:buFontTx/>
              <a:buNone/>
            </a:pPr>
            <a:r>
              <a:rPr lang="en-US" sz="2000"/>
              <a:t>int sum = 0;</a:t>
            </a:r>
          </a:p>
          <a:p>
            <a:pPr>
              <a:lnSpc>
                <a:spcPct val="80000"/>
              </a:lnSpc>
              <a:buFontTx/>
              <a:buNone/>
            </a:pPr>
            <a:r>
              <a:rPr lang="en-US" sz="2000"/>
              <a:t>	while( count &lt; N )</a:t>
            </a:r>
          </a:p>
          <a:p>
            <a:pPr>
              <a:lnSpc>
                <a:spcPct val="80000"/>
              </a:lnSpc>
              <a:buFontTx/>
              <a:buNone/>
            </a:pPr>
            <a:r>
              <a:rPr lang="en-US" sz="2000"/>
              <a:t>	{</a:t>
            </a:r>
          </a:p>
          <a:p>
            <a:pPr>
              <a:lnSpc>
                <a:spcPct val="80000"/>
              </a:lnSpc>
              <a:buFontTx/>
              <a:buNone/>
            </a:pPr>
            <a:r>
              <a:rPr lang="en-US" sz="2000"/>
              <a:t>	int index = 0;</a:t>
            </a:r>
          </a:p>
          <a:p>
            <a:pPr>
              <a:lnSpc>
                <a:spcPct val="80000"/>
              </a:lnSpc>
              <a:buFontTx/>
              <a:buNone/>
            </a:pPr>
            <a:r>
              <a:rPr lang="en-US" sz="2000"/>
              <a:t>	while( index &lt; N )</a:t>
            </a:r>
          </a:p>
          <a:p>
            <a:pPr>
              <a:lnSpc>
                <a:spcPct val="80000"/>
              </a:lnSpc>
              <a:buFontTx/>
              <a:buNone/>
            </a:pPr>
            <a:r>
              <a:rPr lang="en-US" sz="2000"/>
              <a:t>	{</a:t>
            </a:r>
          </a:p>
          <a:p>
            <a:pPr>
              <a:lnSpc>
                <a:spcPct val="80000"/>
              </a:lnSpc>
              <a:buFontTx/>
              <a:buNone/>
            </a:pPr>
            <a:r>
              <a:rPr lang="en-US" sz="2000"/>
              <a:t>	sum += index * count;</a:t>
            </a:r>
          </a:p>
          <a:p>
            <a:pPr>
              <a:lnSpc>
                <a:spcPct val="80000"/>
              </a:lnSpc>
              <a:buFontTx/>
              <a:buNone/>
            </a:pPr>
            <a:r>
              <a:rPr lang="en-US" sz="2000"/>
              <a:t>	System.out.println( sum );</a:t>
            </a:r>
          </a:p>
          <a:p>
            <a:pPr>
              <a:lnSpc>
                <a:spcPct val="80000"/>
              </a:lnSpc>
              <a:buFontTx/>
              <a:buNone/>
            </a:pPr>
            <a:r>
              <a:rPr lang="en-US" sz="2000"/>
              <a:t>	index++;</a:t>
            </a:r>
          </a:p>
          <a:p>
            <a:pPr>
              <a:lnSpc>
                <a:spcPct val="80000"/>
              </a:lnSpc>
              <a:buFontTx/>
              <a:buNone/>
            </a:pPr>
            <a:r>
              <a:rPr lang="en-US" sz="2000"/>
              <a:t>	}</a:t>
            </a:r>
          </a:p>
          <a:p>
            <a:pPr>
              <a:lnSpc>
                <a:spcPct val="80000"/>
              </a:lnSpc>
              <a:buFontTx/>
              <a:buNone/>
            </a:pPr>
            <a:r>
              <a:rPr lang="en-US" sz="2000"/>
              <a:t>	count++;</a:t>
            </a:r>
          </a:p>
          <a:p>
            <a:pPr>
              <a:lnSpc>
                <a:spcPct val="80000"/>
              </a:lnSpc>
              <a:buFontTx/>
              <a:buNone/>
            </a:pPr>
            <a:r>
              <a:rPr lang="en-US" sz="2000"/>
              <a:t>	}</a:t>
            </a:r>
            <a:endParaRPr lang="en-US" sz="2000" b="1"/>
          </a:p>
          <a:p>
            <a:pPr>
              <a:lnSpc>
                <a:spcPct val="80000"/>
              </a:lnSpc>
              <a:buFontTx/>
              <a:buNone/>
            </a:pPr>
            <a:r>
              <a:rPr lang="en-US" sz="2000" b="1"/>
              <a:t>Total number of constant time statements executed ….?</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r>
              <a:rPr lang="en-US" b="1"/>
              <a:t>Example</a:t>
            </a:r>
          </a:p>
        </p:txBody>
      </p:sp>
      <p:sp>
        <p:nvSpPr>
          <p:cNvPr id="27651" name="Rectangle 3"/>
          <p:cNvSpPr>
            <a:spLocks noGrp="1" noChangeArrowheads="1"/>
          </p:cNvSpPr>
          <p:nvPr>
            <p:ph type="body" idx="1"/>
          </p:nvPr>
        </p:nvSpPr>
        <p:spPr>
          <a:xfrm>
            <a:off x="1643042" y="1371600"/>
            <a:ext cx="7348558" cy="4754563"/>
          </a:xfrm>
        </p:spPr>
        <p:txBody>
          <a:bodyPr/>
          <a:lstStyle/>
          <a:p>
            <a:pPr>
              <a:lnSpc>
                <a:spcPct val="80000"/>
              </a:lnSpc>
              <a:buFontTx/>
              <a:buNone/>
            </a:pPr>
            <a:r>
              <a:rPr lang="en-US" sz="2400" dirty="0" err="1"/>
              <a:t>int</a:t>
            </a:r>
            <a:r>
              <a:rPr lang="en-US" sz="2400" dirty="0"/>
              <a:t> count = 0;</a:t>
            </a:r>
          </a:p>
          <a:p>
            <a:pPr>
              <a:lnSpc>
                <a:spcPct val="80000"/>
              </a:lnSpc>
              <a:buFontTx/>
              <a:buNone/>
            </a:pPr>
            <a:r>
              <a:rPr lang="en-US" sz="2400" dirty="0"/>
              <a:t>	while( count &lt; N )</a:t>
            </a:r>
          </a:p>
          <a:p>
            <a:pPr>
              <a:lnSpc>
                <a:spcPct val="80000"/>
              </a:lnSpc>
              <a:buFontTx/>
              <a:buNone/>
            </a:pPr>
            <a:r>
              <a:rPr lang="en-US" sz="2400" dirty="0"/>
              <a:t>	{</a:t>
            </a:r>
          </a:p>
          <a:p>
            <a:pPr>
              <a:lnSpc>
                <a:spcPct val="80000"/>
              </a:lnSpc>
              <a:buFontTx/>
              <a:buNone/>
            </a:pPr>
            <a:r>
              <a:rPr lang="en-US" sz="2400" dirty="0"/>
              <a:t>	</a:t>
            </a:r>
            <a:r>
              <a:rPr lang="en-US" sz="2400" dirty="0" err="1"/>
              <a:t>int</a:t>
            </a:r>
            <a:r>
              <a:rPr lang="en-US" sz="2400" dirty="0"/>
              <a:t> index = 0;</a:t>
            </a:r>
          </a:p>
          <a:p>
            <a:pPr>
              <a:lnSpc>
                <a:spcPct val="80000"/>
              </a:lnSpc>
              <a:buFontTx/>
              <a:buNone/>
            </a:pPr>
            <a:r>
              <a:rPr lang="en-US" sz="2400" dirty="0"/>
              <a:t>	while( index &lt; count + 1 )</a:t>
            </a:r>
          </a:p>
          <a:p>
            <a:pPr>
              <a:lnSpc>
                <a:spcPct val="80000"/>
              </a:lnSpc>
              <a:buFontTx/>
              <a:buNone/>
            </a:pPr>
            <a:r>
              <a:rPr lang="en-US" sz="2400" dirty="0"/>
              <a:t>	{</a:t>
            </a:r>
          </a:p>
          <a:p>
            <a:pPr>
              <a:lnSpc>
                <a:spcPct val="80000"/>
              </a:lnSpc>
              <a:buFontTx/>
              <a:buNone/>
            </a:pPr>
            <a:r>
              <a:rPr lang="en-US" sz="2400" dirty="0"/>
              <a:t>	sum++;</a:t>
            </a:r>
          </a:p>
          <a:p>
            <a:pPr>
              <a:lnSpc>
                <a:spcPct val="80000"/>
              </a:lnSpc>
              <a:buFontTx/>
              <a:buNone/>
            </a:pPr>
            <a:r>
              <a:rPr lang="en-US" sz="2400" dirty="0"/>
              <a:t>	index++;</a:t>
            </a:r>
          </a:p>
          <a:p>
            <a:pPr>
              <a:lnSpc>
                <a:spcPct val="80000"/>
              </a:lnSpc>
              <a:buFontTx/>
              <a:buNone/>
            </a:pPr>
            <a:r>
              <a:rPr lang="en-US" sz="2400" dirty="0"/>
              <a:t>	}</a:t>
            </a:r>
          </a:p>
          <a:p>
            <a:pPr>
              <a:lnSpc>
                <a:spcPct val="80000"/>
              </a:lnSpc>
              <a:buFontTx/>
              <a:buNone/>
            </a:pPr>
            <a:r>
              <a:rPr lang="en-US" sz="2400" dirty="0"/>
              <a:t>	count++;</a:t>
            </a:r>
          </a:p>
          <a:p>
            <a:pPr>
              <a:lnSpc>
                <a:spcPct val="80000"/>
              </a:lnSpc>
              <a:buFontTx/>
              <a:buNone/>
            </a:pPr>
            <a:r>
              <a:rPr lang="en-US" sz="2400" dirty="0"/>
              <a:t>	}</a:t>
            </a:r>
            <a:endParaRPr lang="en-US" sz="2400" b="1" dirty="0"/>
          </a:p>
          <a:p>
            <a:pPr>
              <a:lnSpc>
                <a:spcPct val="80000"/>
              </a:lnSpc>
              <a:buFontTx/>
              <a:buNone/>
            </a:pPr>
            <a:r>
              <a:rPr lang="en-US" sz="2400" b="1" dirty="0"/>
              <a:t>Total number of constant time statements executed…?  </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r>
              <a:rPr lang="en-US" b="1"/>
              <a:t>Example</a:t>
            </a:r>
          </a:p>
        </p:txBody>
      </p:sp>
      <p:sp>
        <p:nvSpPr>
          <p:cNvPr id="29699" name="Rectangle 3"/>
          <p:cNvSpPr>
            <a:spLocks noGrp="1" noChangeArrowheads="1"/>
          </p:cNvSpPr>
          <p:nvPr>
            <p:ph type="body" idx="1"/>
          </p:nvPr>
        </p:nvSpPr>
        <p:spPr>
          <a:xfrm>
            <a:off x="1071538" y="1600200"/>
            <a:ext cx="7843862" cy="4525963"/>
          </a:xfrm>
        </p:spPr>
        <p:txBody>
          <a:bodyPr/>
          <a:lstStyle/>
          <a:p>
            <a:pPr>
              <a:buFontTx/>
              <a:buNone/>
            </a:pPr>
            <a:r>
              <a:rPr lang="en-US" sz="2800" dirty="0" err="1"/>
              <a:t>int</a:t>
            </a:r>
            <a:r>
              <a:rPr lang="en-US" sz="2800" dirty="0"/>
              <a:t> count = N;</a:t>
            </a:r>
          </a:p>
          <a:p>
            <a:pPr>
              <a:buFontTx/>
              <a:buNone/>
            </a:pPr>
            <a:r>
              <a:rPr lang="en-US" sz="2800" dirty="0" err="1"/>
              <a:t>int</a:t>
            </a:r>
            <a:r>
              <a:rPr lang="en-US" sz="2800" dirty="0"/>
              <a:t> sum = 0;</a:t>
            </a:r>
          </a:p>
          <a:p>
            <a:pPr>
              <a:buFontTx/>
              <a:buNone/>
            </a:pPr>
            <a:r>
              <a:rPr lang="en-US" sz="2800" dirty="0"/>
              <a:t>	while( count &gt; 0 )</a:t>
            </a:r>
          </a:p>
          <a:p>
            <a:pPr>
              <a:buFontTx/>
              <a:buNone/>
            </a:pPr>
            <a:r>
              <a:rPr lang="en-US" sz="2800" dirty="0"/>
              <a:t>	{</a:t>
            </a:r>
          </a:p>
          <a:p>
            <a:pPr>
              <a:buFontTx/>
              <a:buNone/>
            </a:pPr>
            <a:r>
              <a:rPr lang="en-US" sz="2800" dirty="0"/>
              <a:t>	sum += count;</a:t>
            </a:r>
          </a:p>
          <a:p>
            <a:pPr>
              <a:buFontTx/>
              <a:buNone/>
            </a:pPr>
            <a:r>
              <a:rPr lang="en-US" sz="2800" dirty="0"/>
              <a:t>	count = count / 2;</a:t>
            </a:r>
          </a:p>
          <a:p>
            <a:pPr>
              <a:buFontTx/>
              <a:buNone/>
            </a:pPr>
            <a:r>
              <a:rPr lang="en-US" sz="2800" dirty="0"/>
              <a:t>	}</a:t>
            </a:r>
          </a:p>
          <a:p>
            <a:pPr>
              <a:buFontTx/>
              <a:buNone/>
            </a:pPr>
            <a:r>
              <a:rPr lang="en-US" sz="2400" b="1" dirty="0"/>
              <a:t>Total number of constant time statements executed…?</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Correctness proof</a:t>
            </a:r>
            <a:endParaRPr lang="en-GB" dirty="0"/>
          </a:p>
        </p:txBody>
      </p:sp>
      <p:sp>
        <p:nvSpPr>
          <p:cNvPr id="3" name="Content Placeholder 2"/>
          <p:cNvSpPr>
            <a:spLocks noGrp="1"/>
          </p:cNvSpPr>
          <p:nvPr>
            <p:ph idx="1"/>
          </p:nvPr>
        </p:nvSpPr>
        <p:spPr/>
        <p:txBody>
          <a:bodyPr>
            <a:normAutofit fontScale="92500" lnSpcReduction="20000"/>
          </a:bodyPr>
          <a:lstStyle/>
          <a:p>
            <a:r>
              <a:rPr lang="en-US" dirty="0" smtClean="0"/>
              <a:t>Use a </a:t>
            </a:r>
            <a:r>
              <a:rPr lang="en-US" dirty="0" smtClean="0">
                <a:solidFill>
                  <a:schemeClr val="accent1"/>
                </a:solidFill>
              </a:rPr>
              <a:t>loop invariant</a:t>
            </a:r>
            <a:r>
              <a:rPr lang="en-US" dirty="0" smtClean="0"/>
              <a:t> to understand why an algorithm gives the correct answer.</a:t>
            </a:r>
          </a:p>
          <a:p>
            <a:endParaRPr lang="en-US" dirty="0" smtClean="0"/>
          </a:p>
          <a:p>
            <a:pPr>
              <a:buFont typeface="Wingdings" pitchFamily="2" charset="2"/>
              <a:buNone/>
            </a:pPr>
            <a:r>
              <a:rPr lang="en-US" dirty="0" smtClean="0">
                <a:solidFill>
                  <a:schemeClr val="accent1"/>
                </a:solidFill>
              </a:rPr>
              <a:t>Loop invariant</a:t>
            </a:r>
            <a:r>
              <a:rPr lang="en-US" dirty="0" smtClean="0"/>
              <a:t> </a:t>
            </a:r>
          </a:p>
          <a:p>
            <a:pPr>
              <a:buNone/>
            </a:pPr>
            <a:r>
              <a:rPr lang="en-GB" dirty="0" smtClean="0"/>
              <a:t>A </a:t>
            </a:r>
            <a:r>
              <a:rPr lang="en-GB" i="1" dirty="0" smtClean="0"/>
              <a:t>loop invariant</a:t>
            </a:r>
            <a:r>
              <a:rPr lang="en-GB" dirty="0" smtClean="0"/>
              <a:t> is a relation among program variables that is true when control enters a loop, remains true each time the program executes the body of the loop, and is still true when control exits the loop. </a:t>
            </a:r>
          </a:p>
          <a:p>
            <a:pPr>
              <a:buNone/>
            </a:pPr>
            <a:r>
              <a:rPr lang="en-GB" dirty="0" smtClean="0"/>
              <a:t>Understanding loop invariants can help us analyze programs, check for errors, and derive programs from specifications. </a:t>
            </a:r>
          </a:p>
          <a:p>
            <a:pPr>
              <a:buFont typeface="Wingdings" pitchFamily="2" charset="2"/>
              <a:buNone/>
            </a:pPr>
            <a:endParaRPr lang="en-US" dirty="0" smtClean="0"/>
          </a:p>
          <a:p>
            <a:endParaRPr lang="en-GB" dirty="0"/>
          </a:p>
        </p:txBody>
      </p:sp>
      <p:sp>
        <p:nvSpPr>
          <p:cNvPr id="4" name="Footer Placeholder 3"/>
          <p:cNvSpPr>
            <a:spLocks noGrp="1"/>
          </p:cNvSpPr>
          <p:nvPr>
            <p:ph type="ftr" sz="quarter" idx="11"/>
          </p:nvPr>
        </p:nvSpPr>
        <p:spPr>
          <a:xfrm>
            <a:off x="1142976" y="6305550"/>
            <a:ext cx="7467624" cy="476250"/>
          </a:xfrm>
        </p:spPr>
        <p:txBody>
          <a:bodyPr/>
          <a:lstStyle/>
          <a:p>
            <a:r>
              <a:rPr lang="en-GB" dirty="0" smtClean="0"/>
              <a:t>CSE 246 Data Structures and Algorithms         </a:t>
            </a:r>
            <a:r>
              <a:rPr lang="en-GB" dirty="0" smtClean="0"/>
              <a:t>           </a:t>
            </a:r>
            <a:r>
              <a:rPr lang="en-GB" dirty="0" smtClean="0"/>
              <a:t>Fall2009       </a:t>
            </a:r>
            <a:r>
              <a:rPr lang="en-GB" dirty="0" smtClean="0"/>
              <a:t>                                                       </a:t>
            </a:r>
            <a:r>
              <a:rPr lang="en-GB" dirty="0" smtClean="0"/>
              <a:t>Quratulain</a:t>
            </a:r>
            <a:endParaRPr lang="en-GB" dirty="0"/>
          </a:p>
        </p:txBody>
      </p:sp>
      <p:sp>
        <p:nvSpPr>
          <p:cNvPr id="5" name="Slide Number Placeholder 4"/>
          <p:cNvSpPr>
            <a:spLocks noGrp="1"/>
          </p:cNvSpPr>
          <p:nvPr>
            <p:ph type="sldNum" sz="quarter" idx="12"/>
          </p:nvPr>
        </p:nvSpPr>
        <p:spPr/>
        <p:txBody>
          <a:bodyPr/>
          <a:lstStyle/>
          <a:p>
            <a:fld id="{61778265-A953-45BD-952B-9F96E876DE07}" type="slidenum">
              <a:rPr lang="en-GB" smtClean="0"/>
              <a:pPr/>
              <a:t>4</a:t>
            </a:fld>
            <a:endParaRPr lang="en-GB"/>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Correctness proof</a:t>
            </a:r>
            <a:endParaRPr lang="en-GB" dirty="0"/>
          </a:p>
        </p:txBody>
      </p:sp>
      <p:sp>
        <p:nvSpPr>
          <p:cNvPr id="3" name="Content Placeholder 2"/>
          <p:cNvSpPr>
            <a:spLocks noGrp="1"/>
          </p:cNvSpPr>
          <p:nvPr>
            <p:ph idx="1"/>
          </p:nvPr>
        </p:nvSpPr>
        <p:spPr/>
        <p:txBody>
          <a:bodyPr>
            <a:normAutofit fontScale="70000" lnSpcReduction="20000"/>
          </a:bodyPr>
          <a:lstStyle/>
          <a:p>
            <a:pPr marL="381000" indent="-381000"/>
            <a:r>
              <a:rPr lang="en-US" dirty="0" smtClean="0"/>
              <a:t>To </a:t>
            </a:r>
            <a:r>
              <a:rPr lang="en-US" dirty="0" smtClean="0">
                <a:solidFill>
                  <a:schemeClr val="accent1"/>
                </a:solidFill>
              </a:rPr>
              <a:t>proof correctness</a:t>
            </a:r>
            <a:r>
              <a:rPr lang="en-US" dirty="0" smtClean="0"/>
              <a:t> with a </a:t>
            </a:r>
            <a:r>
              <a:rPr lang="en-US" dirty="0" smtClean="0">
                <a:solidFill>
                  <a:schemeClr val="accent1"/>
                </a:solidFill>
              </a:rPr>
              <a:t>loop invariant</a:t>
            </a:r>
            <a:r>
              <a:rPr lang="en-US" dirty="0" smtClean="0"/>
              <a:t> we need to show </a:t>
            </a:r>
            <a:r>
              <a:rPr lang="en-US" dirty="0" smtClean="0">
                <a:solidFill>
                  <a:schemeClr val="accent1"/>
                </a:solidFill>
              </a:rPr>
              <a:t>three</a:t>
            </a:r>
            <a:r>
              <a:rPr lang="en-US" dirty="0" smtClean="0"/>
              <a:t> things:</a:t>
            </a:r>
          </a:p>
          <a:p>
            <a:pPr marL="381000" indent="-381000"/>
            <a:endParaRPr lang="en-US" dirty="0" smtClean="0"/>
          </a:p>
          <a:p>
            <a:pPr marL="381000" indent="-381000">
              <a:buFont typeface="Wingdings" pitchFamily="2" charset="2"/>
              <a:buNone/>
            </a:pPr>
            <a:r>
              <a:rPr lang="en-US" dirty="0" smtClean="0">
                <a:solidFill>
                  <a:schemeClr val="accent1"/>
                </a:solidFill>
              </a:rPr>
              <a:t>Initialization</a:t>
            </a:r>
            <a:br>
              <a:rPr lang="en-US" dirty="0" smtClean="0">
                <a:solidFill>
                  <a:schemeClr val="accent1"/>
                </a:solidFill>
              </a:rPr>
            </a:br>
            <a:r>
              <a:rPr lang="en-US" dirty="0" smtClean="0"/>
              <a:t>Invariant is true prior to the first iteration of the loop.</a:t>
            </a:r>
          </a:p>
          <a:p>
            <a:pPr marL="381000" indent="-381000">
              <a:buFont typeface="Wingdings" pitchFamily="2" charset="2"/>
              <a:buNone/>
            </a:pPr>
            <a:endParaRPr lang="en-US" sz="1800" dirty="0" smtClean="0"/>
          </a:p>
          <a:p>
            <a:pPr marL="381000" indent="-381000">
              <a:buFont typeface="Wingdings" pitchFamily="2" charset="2"/>
              <a:buNone/>
            </a:pPr>
            <a:r>
              <a:rPr lang="en-US" dirty="0" smtClean="0">
                <a:solidFill>
                  <a:schemeClr val="accent1"/>
                </a:solidFill>
              </a:rPr>
              <a:t>Maintenance</a:t>
            </a:r>
            <a:r>
              <a:rPr lang="en-US" dirty="0" smtClean="0"/>
              <a:t/>
            </a:r>
            <a:br>
              <a:rPr lang="en-US" dirty="0" smtClean="0"/>
            </a:br>
            <a:r>
              <a:rPr lang="en-US" dirty="0" smtClean="0"/>
              <a:t>If the invariant is true before an iteration of the loop, it remains true before the next iteration.</a:t>
            </a:r>
          </a:p>
          <a:p>
            <a:pPr marL="381000" indent="-381000">
              <a:buFont typeface="Wingdings" pitchFamily="2" charset="2"/>
              <a:buNone/>
            </a:pPr>
            <a:endParaRPr lang="en-US" sz="1800" dirty="0" smtClean="0"/>
          </a:p>
          <a:p>
            <a:pPr marL="381000" indent="-381000">
              <a:buFont typeface="Wingdings" pitchFamily="2" charset="2"/>
              <a:buNone/>
            </a:pPr>
            <a:r>
              <a:rPr lang="en-US" dirty="0" smtClean="0">
                <a:solidFill>
                  <a:schemeClr val="accent1"/>
                </a:solidFill>
              </a:rPr>
              <a:t>Termination</a:t>
            </a:r>
            <a:br>
              <a:rPr lang="en-US" dirty="0" smtClean="0">
                <a:solidFill>
                  <a:schemeClr val="accent1"/>
                </a:solidFill>
              </a:rPr>
            </a:br>
            <a:r>
              <a:rPr lang="en-US" dirty="0" smtClean="0"/>
              <a:t>When the loop terminates, the invariant (usually along with the reason that the loop terminated) gives us a useful property that helps show that the algorithm is correct.</a:t>
            </a:r>
          </a:p>
          <a:p>
            <a:endParaRPr lang="en-GB" dirty="0"/>
          </a:p>
        </p:txBody>
      </p:sp>
      <p:sp>
        <p:nvSpPr>
          <p:cNvPr id="4" name="Footer Placeholder 3"/>
          <p:cNvSpPr>
            <a:spLocks noGrp="1"/>
          </p:cNvSpPr>
          <p:nvPr>
            <p:ph type="ftr" sz="quarter" idx="11"/>
          </p:nvPr>
        </p:nvSpPr>
        <p:spPr>
          <a:xfrm>
            <a:off x="1214414" y="6305550"/>
            <a:ext cx="7396186" cy="476250"/>
          </a:xfrm>
        </p:spPr>
        <p:txBody>
          <a:bodyPr/>
          <a:lstStyle/>
          <a:p>
            <a:r>
              <a:rPr lang="en-GB" dirty="0" smtClean="0"/>
              <a:t>CSE 246 Data Structures and Algorithms                        Fall2009                                                         Quratulain</a:t>
            </a:r>
            <a:endParaRPr lang="en-GB" dirty="0"/>
          </a:p>
        </p:txBody>
      </p:sp>
      <p:sp>
        <p:nvSpPr>
          <p:cNvPr id="5" name="Slide Number Placeholder 4"/>
          <p:cNvSpPr>
            <a:spLocks noGrp="1"/>
          </p:cNvSpPr>
          <p:nvPr>
            <p:ph type="sldNum" sz="quarter" idx="12"/>
          </p:nvPr>
        </p:nvSpPr>
        <p:spPr/>
        <p:txBody>
          <a:bodyPr/>
          <a:lstStyle/>
          <a:p>
            <a:fld id="{61778265-A953-45BD-952B-9F96E876DE07}" type="slidenum">
              <a:rPr lang="en-GB" smtClean="0"/>
              <a:pPr/>
              <a:t>5</a:t>
            </a:fld>
            <a:endParaRPr lang="en-GB"/>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Example</a:t>
            </a:r>
            <a:endParaRPr lang="en-GB" dirty="0"/>
          </a:p>
        </p:txBody>
      </p:sp>
      <p:sp>
        <p:nvSpPr>
          <p:cNvPr id="3" name="Content Placeholder 2"/>
          <p:cNvSpPr>
            <a:spLocks noGrp="1"/>
          </p:cNvSpPr>
          <p:nvPr>
            <p:ph idx="1"/>
          </p:nvPr>
        </p:nvSpPr>
        <p:spPr>
          <a:xfrm>
            <a:off x="1435608" y="1447800"/>
            <a:ext cx="7498080" cy="4981596"/>
          </a:xfrm>
        </p:spPr>
        <p:txBody>
          <a:bodyPr>
            <a:normAutofit fontScale="62500" lnSpcReduction="20000"/>
          </a:bodyPr>
          <a:lstStyle/>
          <a:p>
            <a:pPr>
              <a:buNone/>
            </a:pPr>
            <a:r>
              <a:rPr lang="en-GB" dirty="0" smtClean="0"/>
              <a:t>public static </a:t>
            </a:r>
            <a:r>
              <a:rPr lang="en-GB" dirty="0" err="1" smtClean="0"/>
              <a:t>int</a:t>
            </a:r>
            <a:r>
              <a:rPr lang="en-GB" dirty="0" smtClean="0"/>
              <a:t> sum(</a:t>
            </a:r>
            <a:r>
              <a:rPr lang="en-GB" dirty="0" err="1" smtClean="0"/>
              <a:t>int</a:t>
            </a:r>
            <a:r>
              <a:rPr lang="en-GB" dirty="0" smtClean="0"/>
              <a:t> a[]) {</a:t>
            </a:r>
          </a:p>
          <a:p>
            <a:pPr>
              <a:buNone/>
            </a:pPr>
            <a:r>
              <a:rPr lang="en-GB" dirty="0" smtClean="0"/>
              <a:t> </a:t>
            </a:r>
            <a:r>
              <a:rPr lang="en-GB" dirty="0" err="1" smtClean="0"/>
              <a:t>int</a:t>
            </a:r>
            <a:r>
              <a:rPr lang="en-GB" dirty="0" smtClean="0"/>
              <a:t> s = 0; </a:t>
            </a:r>
            <a:endParaRPr lang="en-GB" dirty="0" smtClean="0"/>
          </a:p>
          <a:p>
            <a:pPr>
              <a:buNone/>
            </a:pPr>
            <a:r>
              <a:rPr lang="en-GB" dirty="0" smtClean="0"/>
              <a:t>for </a:t>
            </a:r>
            <a:r>
              <a:rPr lang="en-GB" dirty="0" smtClean="0"/>
              <a:t>(</a:t>
            </a:r>
            <a:r>
              <a:rPr lang="en-GB" dirty="0" err="1" smtClean="0"/>
              <a:t>int</a:t>
            </a:r>
            <a:r>
              <a:rPr lang="en-GB" dirty="0" smtClean="0"/>
              <a:t> </a:t>
            </a:r>
            <a:r>
              <a:rPr lang="en-GB" dirty="0" err="1" smtClean="0"/>
              <a:t>i</a:t>
            </a:r>
            <a:r>
              <a:rPr lang="en-GB" dirty="0" smtClean="0"/>
              <a:t> = 0; </a:t>
            </a:r>
            <a:r>
              <a:rPr lang="en-GB" dirty="0" err="1" smtClean="0"/>
              <a:t>i</a:t>
            </a:r>
            <a:r>
              <a:rPr lang="en-GB" dirty="0" smtClean="0"/>
              <a:t> &lt; </a:t>
            </a:r>
            <a:r>
              <a:rPr lang="en-GB" dirty="0" err="1" smtClean="0"/>
              <a:t>a.length</a:t>
            </a:r>
            <a:r>
              <a:rPr lang="en-GB" dirty="0" smtClean="0"/>
              <a:t>; </a:t>
            </a:r>
            <a:r>
              <a:rPr lang="en-GB" dirty="0" err="1" smtClean="0"/>
              <a:t>i</a:t>
            </a:r>
            <a:r>
              <a:rPr lang="en-GB" dirty="0" smtClean="0"/>
              <a:t>++) </a:t>
            </a:r>
          </a:p>
          <a:p>
            <a:pPr>
              <a:buNone/>
            </a:pPr>
            <a:r>
              <a:rPr lang="en-GB" dirty="0" smtClean="0"/>
              <a:t>{</a:t>
            </a:r>
          </a:p>
          <a:p>
            <a:pPr>
              <a:buNone/>
            </a:pPr>
            <a:r>
              <a:rPr lang="en-GB" dirty="0" smtClean="0"/>
              <a:t> // s is the sum of the first </a:t>
            </a:r>
            <a:r>
              <a:rPr lang="en-GB" dirty="0" err="1" smtClean="0"/>
              <a:t>i</a:t>
            </a:r>
            <a:r>
              <a:rPr lang="en-GB" dirty="0" smtClean="0"/>
              <a:t> array elements</a:t>
            </a:r>
          </a:p>
          <a:p>
            <a:pPr>
              <a:buNone/>
            </a:pPr>
            <a:r>
              <a:rPr lang="en-GB" dirty="0" smtClean="0"/>
              <a:t> // s == a[0] + .. + a[i-1]                      The comments in the loop body describe the invariant. </a:t>
            </a:r>
          </a:p>
          <a:p>
            <a:pPr>
              <a:buNone/>
            </a:pPr>
            <a:r>
              <a:rPr lang="en-GB" dirty="0" smtClean="0"/>
              <a:t> s = s + a[</a:t>
            </a:r>
            <a:r>
              <a:rPr lang="en-GB" dirty="0" err="1" smtClean="0"/>
              <a:t>i</a:t>
            </a:r>
            <a:r>
              <a:rPr lang="en-GB" dirty="0" smtClean="0"/>
              <a:t>]; </a:t>
            </a:r>
          </a:p>
          <a:p>
            <a:pPr>
              <a:buNone/>
            </a:pPr>
            <a:r>
              <a:rPr lang="en-GB" dirty="0" smtClean="0"/>
              <a:t>} return s; </a:t>
            </a:r>
          </a:p>
          <a:p>
            <a:pPr>
              <a:buNone/>
            </a:pPr>
            <a:r>
              <a:rPr lang="en-GB" dirty="0" smtClean="0"/>
              <a:t>} </a:t>
            </a:r>
            <a:endParaRPr lang="en-US" dirty="0" smtClean="0">
              <a:solidFill>
                <a:schemeClr val="accent1"/>
              </a:solidFill>
            </a:endParaRPr>
          </a:p>
          <a:p>
            <a:pPr>
              <a:buNone/>
            </a:pPr>
            <a:r>
              <a:rPr lang="en-GB" dirty="0" smtClean="0"/>
              <a:t>The invariant expresses a relation between the three variables s, </a:t>
            </a:r>
            <a:r>
              <a:rPr lang="en-GB" dirty="0" err="1" smtClean="0"/>
              <a:t>i</a:t>
            </a:r>
            <a:r>
              <a:rPr lang="en-GB" dirty="0" smtClean="0"/>
              <a:t>, and a that remains true even when the values of s and </a:t>
            </a:r>
            <a:r>
              <a:rPr lang="en-GB" dirty="0" err="1" smtClean="0"/>
              <a:t>i</a:t>
            </a:r>
            <a:r>
              <a:rPr lang="en-GB" dirty="0" smtClean="0"/>
              <a:t> change: s is always the sum of the first </a:t>
            </a:r>
            <a:r>
              <a:rPr lang="en-GB" dirty="0" err="1" smtClean="0"/>
              <a:t>i</a:t>
            </a:r>
            <a:r>
              <a:rPr lang="en-GB" dirty="0" smtClean="0"/>
              <a:t> elements in a. </a:t>
            </a:r>
          </a:p>
          <a:p>
            <a:pPr>
              <a:buNone/>
            </a:pPr>
            <a:r>
              <a:rPr lang="en-GB" dirty="0" smtClean="0"/>
              <a:t>When control enters the loop, </a:t>
            </a:r>
            <a:r>
              <a:rPr lang="en-GB" dirty="0" err="1" smtClean="0"/>
              <a:t>i</a:t>
            </a:r>
            <a:r>
              <a:rPr lang="en-GB" dirty="0" smtClean="0"/>
              <a:t> is 0 so s is the sum of no array elements. When control exits the loop, </a:t>
            </a:r>
            <a:r>
              <a:rPr lang="en-GB" dirty="0" err="1" smtClean="0"/>
              <a:t>i</a:t>
            </a:r>
            <a:r>
              <a:rPr lang="en-GB" dirty="0" smtClean="0"/>
              <a:t> is </a:t>
            </a:r>
            <a:r>
              <a:rPr lang="en-GB" dirty="0" err="1" smtClean="0"/>
              <a:t>a.length</a:t>
            </a:r>
            <a:r>
              <a:rPr lang="en-GB" dirty="0" smtClean="0"/>
              <a:t>, so s is the sum of all of the array elements. This is the intended result. </a:t>
            </a:r>
          </a:p>
          <a:p>
            <a:endParaRPr lang="en-GB" dirty="0"/>
          </a:p>
        </p:txBody>
      </p:sp>
      <p:sp>
        <p:nvSpPr>
          <p:cNvPr id="4" name="Footer Placeholder 3"/>
          <p:cNvSpPr>
            <a:spLocks noGrp="1"/>
          </p:cNvSpPr>
          <p:nvPr>
            <p:ph type="ftr" sz="quarter" idx="11"/>
          </p:nvPr>
        </p:nvSpPr>
        <p:spPr>
          <a:xfrm>
            <a:off x="1142976" y="6305550"/>
            <a:ext cx="7467624" cy="476250"/>
          </a:xfrm>
        </p:spPr>
        <p:txBody>
          <a:bodyPr/>
          <a:lstStyle/>
          <a:p>
            <a:r>
              <a:rPr lang="en-GB" dirty="0" smtClean="0"/>
              <a:t>CSE 246 Data Structures and Algorithms                        Fall2009                                                           Quratulain</a:t>
            </a:r>
            <a:endParaRPr lang="en-GB" dirty="0"/>
          </a:p>
        </p:txBody>
      </p:sp>
      <p:sp>
        <p:nvSpPr>
          <p:cNvPr id="5" name="Slide Number Placeholder 4"/>
          <p:cNvSpPr>
            <a:spLocks noGrp="1"/>
          </p:cNvSpPr>
          <p:nvPr>
            <p:ph type="sldNum" sz="quarter" idx="12"/>
          </p:nvPr>
        </p:nvSpPr>
        <p:spPr/>
        <p:txBody>
          <a:bodyPr/>
          <a:lstStyle/>
          <a:p>
            <a:fld id="{61778265-A953-45BD-952B-9F96E876DE07}" type="slidenum">
              <a:rPr lang="en-GB" smtClean="0"/>
              <a:pPr/>
              <a:t>6</a:t>
            </a:fld>
            <a:endParaRPr lang="en-GB"/>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Analyzing Algorithm</a:t>
            </a:r>
            <a:endParaRPr lang="en-GB" dirty="0"/>
          </a:p>
        </p:txBody>
      </p:sp>
      <p:sp>
        <p:nvSpPr>
          <p:cNvPr id="3" name="Content Placeholder 2"/>
          <p:cNvSpPr>
            <a:spLocks noGrp="1"/>
          </p:cNvSpPr>
          <p:nvPr>
            <p:ph idx="1"/>
          </p:nvPr>
        </p:nvSpPr>
        <p:spPr/>
        <p:txBody>
          <a:bodyPr>
            <a:normAutofit fontScale="92500"/>
          </a:bodyPr>
          <a:lstStyle/>
          <a:p>
            <a:pPr>
              <a:lnSpc>
                <a:spcPct val="90000"/>
              </a:lnSpc>
            </a:pPr>
            <a:r>
              <a:rPr lang="en-US" dirty="0" smtClean="0"/>
              <a:t>In this section, we examine a means of analyzing the performance of an algorithm.</a:t>
            </a:r>
          </a:p>
          <a:p>
            <a:pPr>
              <a:lnSpc>
                <a:spcPct val="90000"/>
              </a:lnSpc>
              <a:buFontTx/>
              <a:buNone/>
            </a:pPr>
            <a:endParaRPr lang="en-US" dirty="0" smtClean="0"/>
          </a:p>
          <a:p>
            <a:pPr>
              <a:lnSpc>
                <a:spcPct val="90000"/>
              </a:lnSpc>
            </a:pPr>
            <a:r>
              <a:rPr lang="en-US" dirty="0" smtClean="0"/>
              <a:t>Usually we are interested in the amount of memory required by an algorithm – its </a:t>
            </a:r>
            <a:r>
              <a:rPr lang="en-US" b="1" i="1" dirty="0" smtClean="0"/>
              <a:t>space complexity</a:t>
            </a:r>
            <a:r>
              <a:rPr lang="en-US" i="1" dirty="0" smtClean="0"/>
              <a:t> </a:t>
            </a:r>
            <a:r>
              <a:rPr lang="en-US" dirty="0" smtClean="0"/>
              <a:t>– and the time taken for an algorithm to run – its </a:t>
            </a:r>
            <a:r>
              <a:rPr lang="en-US" i="1" dirty="0" smtClean="0"/>
              <a:t>time complexity.</a:t>
            </a:r>
          </a:p>
          <a:p>
            <a:pPr>
              <a:lnSpc>
                <a:spcPct val="90000"/>
              </a:lnSpc>
            </a:pPr>
            <a:endParaRPr lang="en-US" dirty="0" smtClean="0"/>
          </a:p>
          <a:p>
            <a:pPr>
              <a:lnSpc>
                <a:spcPct val="90000"/>
              </a:lnSpc>
            </a:pPr>
            <a:r>
              <a:rPr lang="en-US" dirty="0" smtClean="0"/>
              <a:t>In this course we will consider only the time complexity of algorithms.</a:t>
            </a:r>
          </a:p>
          <a:p>
            <a:endParaRPr lang="en-GB" dirty="0"/>
          </a:p>
        </p:txBody>
      </p:sp>
      <p:sp>
        <p:nvSpPr>
          <p:cNvPr id="4" name="Footer Placeholder 3"/>
          <p:cNvSpPr>
            <a:spLocks noGrp="1"/>
          </p:cNvSpPr>
          <p:nvPr>
            <p:ph type="ftr" sz="quarter" idx="11"/>
          </p:nvPr>
        </p:nvSpPr>
        <p:spPr>
          <a:xfrm>
            <a:off x="1142976" y="6305550"/>
            <a:ext cx="7467624" cy="476250"/>
          </a:xfrm>
        </p:spPr>
        <p:txBody>
          <a:bodyPr/>
          <a:lstStyle/>
          <a:p>
            <a:r>
              <a:rPr lang="en-GB" dirty="0" smtClean="0"/>
              <a:t>CSE 246 Data Structures and Algorithms       </a:t>
            </a:r>
            <a:r>
              <a:rPr lang="en-GB" dirty="0" smtClean="0"/>
              <a:t>             </a:t>
            </a:r>
            <a:r>
              <a:rPr lang="en-GB" dirty="0" smtClean="0"/>
              <a:t>Fall2009      </a:t>
            </a:r>
            <a:r>
              <a:rPr lang="en-GB" dirty="0" smtClean="0"/>
              <a:t>                                                         </a:t>
            </a:r>
            <a:r>
              <a:rPr lang="en-GB" dirty="0" smtClean="0"/>
              <a:t>Quratulain</a:t>
            </a:r>
            <a:endParaRPr lang="en-GB" dirty="0"/>
          </a:p>
        </p:txBody>
      </p:sp>
      <p:sp>
        <p:nvSpPr>
          <p:cNvPr id="5" name="Slide Number Placeholder 4"/>
          <p:cNvSpPr>
            <a:spLocks noGrp="1"/>
          </p:cNvSpPr>
          <p:nvPr>
            <p:ph type="sldNum" sz="quarter" idx="12"/>
          </p:nvPr>
        </p:nvSpPr>
        <p:spPr/>
        <p:txBody>
          <a:bodyPr/>
          <a:lstStyle/>
          <a:p>
            <a:fld id="{61778265-A953-45BD-952B-9F96E876DE07}" type="slidenum">
              <a:rPr lang="en-GB" smtClean="0"/>
              <a:pPr/>
              <a:t>7</a:t>
            </a:fld>
            <a:endParaRPr lang="en-GB"/>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Introduction to Time Complexity</a:t>
            </a:r>
            <a:endParaRPr lang="en-GB" dirty="0"/>
          </a:p>
        </p:txBody>
      </p:sp>
      <p:sp>
        <p:nvSpPr>
          <p:cNvPr id="3" name="Content Placeholder 2"/>
          <p:cNvSpPr>
            <a:spLocks noGrp="1"/>
          </p:cNvSpPr>
          <p:nvPr>
            <p:ph idx="1"/>
          </p:nvPr>
        </p:nvSpPr>
        <p:spPr/>
        <p:txBody>
          <a:bodyPr/>
          <a:lstStyle/>
          <a:p>
            <a:r>
              <a:rPr lang="en-US" dirty="0" smtClean="0"/>
              <a:t>An important question is: How efficient is an algorithm or piece of code? Efficiency covers lots of resources, including:</a:t>
            </a:r>
          </a:p>
          <a:p>
            <a:r>
              <a:rPr lang="en-US" dirty="0" smtClean="0"/>
              <a:t>CPU (time) usage </a:t>
            </a:r>
          </a:p>
          <a:p>
            <a:r>
              <a:rPr lang="en-US" dirty="0" smtClean="0"/>
              <a:t>memory usage </a:t>
            </a:r>
          </a:p>
          <a:p>
            <a:r>
              <a:rPr lang="en-US" dirty="0" smtClean="0"/>
              <a:t>disk usage </a:t>
            </a:r>
          </a:p>
          <a:p>
            <a:r>
              <a:rPr lang="en-US" dirty="0" smtClean="0"/>
              <a:t>network usage </a:t>
            </a:r>
          </a:p>
          <a:p>
            <a:endParaRPr lang="en-GB" dirty="0"/>
          </a:p>
        </p:txBody>
      </p:sp>
      <p:sp>
        <p:nvSpPr>
          <p:cNvPr id="4" name="Footer Placeholder 3"/>
          <p:cNvSpPr>
            <a:spLocks noGrp="1"/>
          </p:cNvSpPr>
          <p:nvPr>
            <p:ph type="ftr" sz="quarter" idx="11"/>
          </p:nvPr>
        </p:nvSpPr>
        <p:spPr>
          <a:xfrm>
            <a:off x="1142976" y="6305550"/>
            <a:ext cx="7467624" cy="476250"/>
          </a:xfrm>
        </p:spPr>
        <p:txBody>
          <a:bodyPr/>
          <a:lstStyle/>
          <a:p>
            <a:r>
              <a:rPr lang="en-GB" dirty="0" smtClean="0"/>
              <a:t>CSE 246 Data Structures and Algorithms         </a:t>
            </a:r>
            <a:r>
              <a:rPr lang="en-GB" dirty="0" smtClean="0"/>
              <a:t>           </a:t>
            </a:r>
            <a:r>
              <a:rPr lang="en-GB" dirty="0" smtClean="0"/>
              <a:t>Fall2009        </a:t>
            </a:r>
            <a:r>
              <a:rPr lang="en-GB" dirty="0" smtClean="0"/>
              <a:t>                                                       Quratulain</a:t>
            </a:r>
            <a:endParaRPr lang="en-GB" dirty="0"/>
          </a:p>
        </p:txBody>
      </p:sp>
      <p:sp>
        <p:nvSpPr>
          <p:cNvPr id="5" name="Slide Number Placeholder 4"/>
          <p:cNvSpPr>
            <a:spLocks noGrp="1"/>
          </p:cNvSpPr>
          <p:nvPr>
            <p:ph type="sldNum" sz="quarter" idx="12"/>
          </p:nvPr>
        </p:nvSpPr>
        <p:spPr/>
        <p:txBody>
          <a:bodyPr/>
          <a:lstStyle/>
          <a:p>
            <a:fld id="{61778265-A953-45BD-952B-9F96E876DE07}" type="slidenum">
              <a:rPr lang="en-GB" smtClean="0"/>
              <a:pPr/>
              <a:t>8</a:t>
            </a:fld>
            <a:endParaRPr lang="en-GB"/>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Introduction to Time Complexity</a:t>
            </a:r>
            <a:endParaRPr lang="en-GB" dirty="0"/>
          </a:p>
        </p:txBody>
      </p:sp>
      <p:sp>
        <p:nvSpPr>
          <p:cNvPr id="3" name="Content Placeholder 2"/>
          <p:cNvSpPr>
            <a:spLocks noGrp="1"/>
          </p:cNvSpPr>
          <p:nvPr>
            <p:ph idx="1"/>
          </p:nvPr>
        </p:nvSpPr>
        <p:spPr/>
        <p:txBody>
          <a:bodyPr/>
          <a:lstStyle/>
          <a:p>
            <a:r>
              <a:rPr lang="en-US" sz="2800" dirty="0" smtClean="0"/>
              <a:t>Be careful to differentiate between:</a:t>
            </a:r>
          </a:p>
          <a:p>
            <a:pPr lvl="1"/>
            <a:r>
              <a:rPr lang="en-US" sz="2400" b="1" u="sng" dirty="0" smtClean="0"/>
              <a:t>Performance</a:t>
            </a:r>
            <a:r>
              <a:rPr lang="en-US" sz="2400" dirty="0" smtClean="0"/>
              <a:t>: how much time/memory/disk/... is actually used when a program is run. This depends on the machine, compiler, etc. as well as the code. </a:t>
            </a:r>
          </a:p>
          <a:p>
            <a:pPr lvl="1"/>
            <a:r>
              <a:rPr lang="en-US" sz="2400" b="1" u="sng" dirty="0" smtClean="0"/>
              <a:t>Complexity</a:t>
            </a:r>
            <a:r>
              <a:rPr lang="en-US" sz="2400" dirty="0" smtClean="0"/>
              <a:t>: how do the resource requirements of a program or algorithm scale, i.e., what happens as the size of the problem being solved gets larger. </a:t>
            </a:r>
          </a:p>
          <a:p>
            <a:endParaRPr lang="en-US" sz="2800" dirty="0" smtClean="0"/>
          </a:p>
          <a:p>
            <a:r>
              <a:rPr lang="en-US" sz="2800" dirty="0" smtClean="0"/>
              <a:t>Complexity affects performance but not the other way around.</a:t>
            </a:r>
          </a:p>
          <a:p>
            <a:endParaRPr lang="en-GB" dirty="0"/>
          </a:p>
        </p:txBody>
      </p:sp>
      <p:sp>
        <p:nvSpPr>
          <p:cNvPr id="4" name="Footer Placeholder 3"/>
          <p:cNvSpPr>
            <a:spLocks noGrp="1"/>
          </p:cNvSpPr>
          <p:nvPr>
            <p:ph type="ftr" sz="quarter" idx="11"/>
          </p:nvPr>
        </p:nvSpPr>
        <p:spPr>
          <a:xfrm>
            <a:off x="1071538" y="6305550"/>
            <a:ext cx="7539062" cy="476250"/>
          </a:xfrm>
        </p:spPr>
        <p:txBody>
          <a:bodyPr/>
          <a:lstStyle/>
          <a:p>
            <a:r>
              <a:rPr lang="en-GB" dirty="0" smtClean="0"/>
              <a:t>CSE 246 Data Structures and Algorithms         </a:t>
            </a:r>
            <a:r>
              <a:rPr lang="en-GB" dirty="0" smtClean="0"/>
              <a:t>          </a:t>
            </a:r>
            <a:r>
              <a:rPr lang="en-GB" dirty="0" smtClean="0"/>
              <a:t>Fall2009        </a:t>
            </a:r>
            <a:r>
              <a:rPr lang="en-GB" dirty="0" smtClean="0"/>
              <a:t>                                                      Quratulain</a:t>
            </a:r>
            <a:endParaRPr lang="en-GB" dirty="0"/>
          </a:p>
        </p:txBody>
      </p:sp>
      <p:sp>
        <p:nvSpPr>
          <p:cNvPr id="5" name="Slide Number Placeholder 4"/>
          <p:cNvSpPr>
            <a:spLocks noGrp="1"/>
          </p:cNvSpPr>
          <p:nvPr>
            <p:ph type="sldNum" sz="quarter" idx="12"/>
          </p:nvPr>
        </p:nvSpPr>
        <p:spPr/>
        <p:txBody>
          <a:bodyPr/>
          <a:lstStyle/>
          <a:p>
            <a:fld id="{61778265-A953-45BD-952B-9F96E876DE07}" type="slidenum">
              <a:rPr lang="en-GB" smtClean="0"/>
              <a:pPr/>
              <a:t>9</a:t>
            </a:fld>
            <a:endParaRPr lang="en-GB"/>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946</TotalTime>
  <Words>2626</Words>
  <Application>Microsoft Office PowerPoint</Application>
  <PresentationFormat>On-screen Show (4:3)</PresentationFormat>
  <Paragraphs>434</Paragraphs>
  <Slides>36</Slides>
  <Notes>36</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36</vt:i4>
      </vt:variant>
    </vt:vector>
  </HeadingPairs>
  <TitlesOfParts>
    <vt:vector size="39" baseType="lpstr">
      <vt:lpstr>Solstice</vt:lpstr>
      <vt:lpstr>Equation</vt:lpstr>
      <vt:lpstr>Document</vt:lpstr>
      <vt:lpstr>Data Structures and Algorithms </vt:lpstr>
      <vt:lpstr>Algorithms</vt:lpstr>
      <vt:lpstr>Describing Algorithms</vt:lpstr>
      <vt:lpstr>Correctness proof</vt:lpstr>
      <vt:lpstr>Correctness proof</vt:lpstr>
      <vt:lpstr>Example</vt:lpstr>
      <vt:lpstr>Analyzing Algorithm</vt:lpstr>
      <vt:lpstr>Introduction to Time Complexity</vt:lpstr>
      <vt:lpstr>Introduction to Time Complexity</vt:lpstr>
      <vt:lpstr>Introduction to Time Complexity</vt:lpstr>
      <vt:lpstr>Analysis of Algorithms</vt:lpstr>
      <vt:lpstr>Analysis of Algorithms</vt:lpstr>
      <vt:lpstr>Analysis:  A Better Approach</vt:lpstr>
      <vt:lpstr>Analysis in General</vt:lpstr>
      <vt:lpstr>Analysis where Results Vary</vt:lpstr>
      <vt:lpstr>How to Compare Formulas?</vt:lpstr>
      <vt:lpstr>What Happened?</vt:lpstr>
      <vt:lpstr>As N Grows, Some Terms Dominate</vt:lpstr>
      <vt:lpstr>Order of Magnitude Analysis</vt:lpstr>
      <vt:lpstr>Order of Magnitude Analysis (cont)</vt:lpstr>
      <vt:lpstr>Analyzing Running Time</vt:lpstr>
      <vt:lpstr>Big-O Notation </vt:lpstr>
      <vt:lpstr>Big-O Notation </vt:lpstr>
      <vt:lpstr>Example</vt:lpstr>
      <vt:lpstr>Example 1 Searching Sorted Array</vt:lpstr>
      <vt:lpstr>Analyzing Search Algorithm 1</vt:lpstr>
      <vt:lpstr>Search Algorithm 2: Binary Search</vt:lpstr>
      <vt:lpstr>Analyzing Binary Search</vt:lpstr>
      <vt:lpstr>Analyzing Binary Search (cont)</vt:lpstr>
      <vt:lpstr>Big-Oh Operations</vt:lpstr>
      <vt:lpstr>Big-Oh Operations</vt:lpstr>
      <vt:lpstr>Question</vt:lpstr>
      <vt:lpstr>Example</vt:lpstr>
      <vt:lpstr>Example</vt:lpstr>
      <vt:lpstr>Example</vt:lpstr>
      <vt:lpstr>Example</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qrajput</dc:creator>
  <cp:lastModifiedBy>qrajput</cp:lastModifiedBy>
  <cp:revision>97</cp:revision>
  <dcterms:created xsi:type="dcterms:W3CDTF">2009-08-31T12:43:44Z</dcterms:created>
  <dcterms:modified xsi:type="dcterms:W3CDTF">2009-09-15T04:20:43Z</dcterms:modified>
</cp:coreProperties>
</file>